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oleObject"/>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1"/>
  </p:notesMasterIdLst>
  <p:sldIdLst>
    <p:sldId id="258" r:id="rId2"/>
    <p:sldId id="335" r:id="rId3"/>
    <p:sldId id="431" r:id="rId4"/>
    <p:sldId id="475" r:id="rId5"/>
    <p:sldId id="520" r:id="rId6"/>
    <p:sldId id="553" r:id="rId7"/>
    <p:sldId id="565" r:id="rId8"/>
    <p:sldId id="566" r:id="rId9"/>
    <p:sldId id="521" r:id="rId10"/>
    <p:sldId id="522" r:id="rId11"/>
    <p:sldId id="523" r:id="rId12"/>
    <p:sldId id="524" r:id="rId13"/>
    <p:sldId id="525" r:id="rId14"/>
    <p:sldId id="527" r:id="rId15"/>
    <p:sldId id="567" r:id="rId16"/>
    <p:sldId id="554" r:id="rId17"/>
    <p:sldId id="528" r:id="rId18"/>
    <p:sldId id="529" r:id="rId19"/>
    <p:sldId id="550" r:id="rId20"/>
    <p:sldId id="530" r:id="rId21"/>
    <p:sldId id="555" r:id="rId22"/>
    <p:sldId id="564" r:id="rId23"/>
    <p:sldId id="533" r:id="rId24"/>
    <p:sldId id="534" r:id="rId25"/>
    <p:sldId id="568" r:id="rId26"/>
    <p:sldId id="570" r:id="rId27"/>
    <p:sldId id="559" r:id="rId28"/>
    <p:sldId id="557" r:id="rId29"/>
    <p:sldId id="560" r:id="rId30"/>
    <p:sldId id="569" r:id="rId31"/>
    <p:sldId id="558" r:id="rId32"/>
    <p:sldId id="561" r:id="rId33"/>
    <p:sldId id="571" r:id="rId34"/>
    <p:sldId id="562" r:id="rId35"/>
    <p:sldId id="535" r:id="rId36"/>
    <p:sldId id="572" r:id="rId37"/>
    <p:sldId id="573" r:id="rId38"/>
    <p:sldId id="537" r:id="rId39"/>
    <p:sldId id="539" r:id="rId40"/>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shall, Emily" initials="ME"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00"/>
    <a:srgbClr val="33CC33"/>
    <a:srgbClr val="FF2807"/>
    <a:srgbClr val="FF8000"/>
    <a:srgbClr val="7FDF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75233" autoAdjust="0"/>
  </p:normalViewPr>
  <p:slideViewPr>
    <p:cSldViewPr snapToGrid="0">
      <p:cViewPr>
        <p:scale>
          <a:sx n="81" d="100"/>
          <a:sy n="81" d="100"/>
        </p:scale>
        <p:origin x="2056" y="52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4" d="100"/>
          <a:sy n="84" d="100"/>
        </p:scale>
        <p:origin x="-2136"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commentAuthors" Target="commentAuthors.xml"/><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 Id="rId2"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p:txBody>
      </p:sp>
    </p:spTree>
    <p:extLst>
      <p:ext uri="{BB962C8B-B14F-4D97-AF65-F5344CB8AC3E}">
        <p14:creationId xmlns:p14="http://schemas.microsoft.com/office/powerpoint/2010/main" val="1782782836"/>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pitchFamily="34" charset="-128"/>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30000"/>
      </a:spcBef>
      <a:spcAft>
        <a:spcPct val="0"/>
      </a:spcAft>
      <a:defRPr sz="1200" kern="1200">
        <a:solidFill>
          <a:schemeClr val="tx1"/>
        </a:solidFill>
        <a:latin typeface="+mn-lt"/>
        <a:ea typeface="ヒラギノ角ゴ Pro W3" pitchFamily="-111" charset="-128"/>
        <a:cs typeface="ヒラギノ角ゴ Pro W3" pitchFamily="-111" charset="-128"/>
      </a:defRPr>
    </a:lvl3pPr>
    <a:lvl4pPr marL="1600200" indent="-228600" algn="l" defTabSz="457200" rtl="0" eaLnBrk="0" fontAlgn="base" hangingPunct="0">
      <a:spcBef>
        <a:spcPct val="30000"/>
      </a:spcBef>
      <a:spcAft>
        <a:spcPct val="0"/>
      </a:spcAft>
      <a:defRPr sz="1200" kern="1200">
        <a:solidFill>
          <a:schemeClr val="tx1"/>
        </a:solidFill>
        <a:latin typeface="+mn-lt"/>
        <a:ea typeface="ヒラギノ角ゴ Pro W3" pitchFamily="-111" charset="-128"/>
        <a:cs typeface="ヒラギノ角ゴ Pro W3" charset="0"/>
      </a:defRPr>
    </a:lvl4pPr>
    <a:lvl5pPr marL="2057400" indent="-2286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pitchFamily="34"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b="1" i="1" kern="1200" dirty="0" smtClean="0">
                <a:solidFill>
                  <a:schemeClr val="tx1"/>
                </a:solidFill>
                <a:effectLst/>
                <a:latin typeface="+mn-lt"/>
                <a:ea typeface="MS PGothic" pitchFamily="34" charset="-128"/>
                <a:cs typeface="MS PGothic" pitchFamily="34" charset="-128"/>
              </a:rPr>
              <a:t>Pre-class music:</a:t>
            </a:r>
            <a:r>
              <a:rPr lang="en-US" sz="1200" kern="1200" dirty="0" smtClean="0">
                <a:solidFill>
                  <a:schemeClr val="tx1"/>
                </a:solidFill>
                <a:effectLst/>
                <a:latin typeface="+mn-lt"/>
                <a:ea typeface="MS PGothic" pitchFamily="34" charset="-128"/>
                <a:cs typeface="MS PGothic" pitchFamily="34" charset="-128"/>
              </a:rPr>
              <a:t> “If I Had a Million Dollars” by </a:t>
            </a:r>
            <a:r>
              <a:rPr lang="en-US" sz="1200" kern="1200" dirty="0" err="1" smtClean="0">
                <a:solidFill>
                  <a:schemeClr val="tx1"/>
                </a:solidFill>
                <a:effectLst/>
                <a:latin typeface="+mn-lt"/>
                <a:ea typeface="MS PGothic" pitchFamily="34" charset="-128"/>
                <a:cs typeface="MS PGothic" pitchFamily="34" charset="-128"/>
              </a:rPr>
              <a:t>Barenaked</a:t>
            </a:r>
            <a:r>
              <a:rPr lang="en-US" sz="1200" kern="1200" dirty="0" smtClean="0">
                <a:solidFill>
                  <a:schemeClr val="tx1"/>
                </a:solidFill>
                <a:effectLst/>
                <a:latin typeface="+mn-lt"/>
                <a:ea typeface="MS PGothic" pitchFamily="34" charset="-128"/>
                <a:cs typeface="MS PGothic" pitchFamily="34" charset="-128"/>
              </a:rPr>
              <a:t> Ladies</a:t>
            </a:r>
            <a:r>
              <a:rPr lang="en-US" sz="1200" kern="1200" baseline="0" dirty="0" smtClean="0">
                <a:solidFill>
                  <a:schemeClr val="tx1"/>
                </a:solidFill>
                <a:effectLst/>
                <a:latin typeface="+mn-lt"/>
                <a:ea typeface="MS PGothic" pitchFamily="34" charset="-128"/>
                <a:cs typeface="MS PGothic" pitchFamily="34" charset="-128"/>
              </a:rPr>
              <a:t> (See Tip #291)</a:t>
            </a:r>
            <a:endParaRPr lang="en-US" sz="1200" kern="1200" dirty="0" smtClean="0">
              <a:solidFill>
                <a:schemeClr val="tx1"/>
              </a:solidFill>
              <a:effectLst/>
              <a:latin typeface="+mn-lt"/>
              <a:ea typeface="MS PGothic" pitchFamily="34" charset="-128"/>
              <a:cs typeface="MS PGothic" pitchFamily="34"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MS PGothic" pitchFamily="34" charset="-128"/>
              <a:cs typeface="MS PGothic" pitchFamily="34"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S PGothic" pitchFamily="34" charset="-128"/>
                <a:cs typeface="MS PGothic" pitchFamily="34" charset="-128"/>
              </a:rPr>
              <a:t>This song is about the virtues of having a million dollars, and all that it could buy. However, things have certainly changed since this song was released, in 1992 – you could introduce your lecture on the price level and inflation by using the consumer price index to find the equivalent of money you’d need to possess today to buy what $1 million bought in 1992! You can also discuss the several items mentioned in the song that money couldn’t buy.</a:t>
            </a:r>
          </a:p>
          <a:p>
            <a:endParaRPr lang="en-US" dirty="0"/>
          </a:p>
        </p:txBody>
      </p:sp>
    </p:spTree>
    <p:extLst>
      <p:ext uri="{BB962C8B-B14F-4D97-AF65-F5344CB8AC3E}">
        <p14:creationId xmlns:p14="http://schemas.microsoft.com/office/powerpoint/2010/main" val="19760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endParaRPr lang="en-US" altLang="en-US" b="1" i="1" dirty="0" smtClean="0"/>
          </a:p>
          <a:p>
            <a:pPr marL="171450" indent="-171450">
              <a:buFont typeface="Arial" panose="020B0604020202020204" pitchFamily="34" charset="0"/>
              <a:buChar char="•"/>
            </a:pPr>
            <a:r>
              <a:rPr lang="en-US" altLang="en-US" dirty="0" smtClean="0"/>
              <a:t>Categories could include food, clothing, entertainment, travel, housing, etc.</a:t>
            </a:r>
          </a:p>
          <a:p>
            <a:pPr marL="171450" indent="-171450">
              <a:buFont typeface="Arial" panose="020B0604020202020204" pitchFamily="34" charset="0"/>
              <a:buChar char="•"/>
            </a:pPr>
            <a:r>
              <a:rPr lang="en-US" altLang="en-US" dirty="0" smtClean="0"/>
              <a:t>Geographic locations are included</a:t>
            </a:r>
            <a:r>
              <a:rPr lang="en-US" altLang="en-US" baseline="0" dirty="0" smtClean="0"/>
              <a:t> to account for cost of living differences of </a:t>
            </a:r>
            <a:r>
              <a:rPr lang="en-US" altLang="en-US" dirty="0" smtClean="0"/>
              <a:t>the East Coast, Midwest, West Coast, and rural and urban areas.</a:t>
            </a:r>
          </a:p>
          <a:p>
            <a:pPr marL="171450" indent="-171450">
              <a:buFont typeface="Arial" panose="020B0604020202020204" pitchFamily="34" charset="0"/>
              <a:buChar char="•"/>
            </a:pPr>
            <a:r>
              <a:rPr lang="en-US" altLang="en-US" sz="1200" dirty="0" smtClean="0">
                <a:latin typeface="Arial" panose="020B0604020202020204" pitchFamily="34" charset="0"/>
              </a:rPr>
              <a:t>The</a:t>
            </a:r>
            <a:r>
              <a:rPr lang="en-US" altLang="en-US" sz="1200" baseline="0" dirty="0" smtClean="0">
                <a:latin typeface="Arial" panose="020B0604020202020204" pitchFamily="34" charset="0"/>
              </a:rPr>
              <a:t> BLS must a</a:t>
            </a:r>
            <a:r>
              <a:rPr lang="en-US" altLang="en-US" sz="1200" dirty="0" smtClean="0">
                <a:latin typeface="Arial" panose="020B0604020202020204" pitchFamily="34" charset="0"/>
              </a:rPr>
              <a:t>lso must estimate how each good impacts a typical consumer budget</a:t>
            </a:r>
          </a:p>
          <a:p>
            <a:endParaRPr lang="en-US" altLang="en-US" dirty="0" smtClean="0"/>
          </a:p>
          <a:p>
            <a:pPr marL="0" indent="0">
              <a:buFont typeface="Arial" panose="020B0604020202020204" pitchFamily="34" charset="0"/>
              <a:buNone/>
            </a:pPr>
            <a:r>
              <a:rPr lang="en-US" altLang="en-US" b="1" i="1" dirty="0" smtClean="0"/>
              <a:t>Lecture</a:t>
            </a:r>
            <a:r>
              <a:rPr lang="en-US" altLang="en-US" b="1" i="1" baseline="0" dirty="0" smtClean="0"/>
              <a:t> tip:</a:t>
            </a:r>
          </a:p>
          <a:p>
            <a:pPr marL="0" indent="0">
              <a:buFont typeface="Arial" panose="020B0604020202020204" pitchFamily="34" charset="0"/>
              <a:buNone/>
            </a:pPr>
            <a:r>
              <a:rPr lang="en-US" altLang="en-US" dirty="0" smtClean="0"/>
              <a:t>On the next slide, we will use three goods</a:t>
            </a:r>
            <a:r>
              <a:rPr lang="en-US" altLang="en-US" baseline="0" dirty="0" smtClean="0"/>
              <a:t> to estimate CPI:</a:t>
            </a:r>
          </a:p>
          <a:p>
            <a:pPr marL="342900" indent="-342900">
              <a:buFont typeface="Arial" charset="0"/>
              <a:buChar char="•"/>
            </a:pPr>
            <a:r>
              <a:rPr lang="en-US" altLang="en-US" sz="2400" dirty="0" smtClean="0">
                <a:latin typeface="Arial" panose="020B0604020202020204" pitchFamily="34" charset="0"/>
              </a:rPr>
              <a:t>Popcorn</a:t>
            </a:r>
          </a:p>
          <a:p>
            <a:pPr marL="342900" indent="-342900">
              <a:buFont typeface="Arial" charset="0"/>
              <a:buChar char="•"/>
            </a:pPr>
            <a:r>
              <a:rPr lang="en-US" altLang="en-US" sz="2400" dirty="0" smtClean="0">
                <a:latin typeface="Arial" panose="020B0604020202020204" pitchFamily="34" charset="0"/>
              </a:rPr>
              <a:t>Soft drink</a:t>
            </a:r>
          </a:p>
          <a:p>
            <a:pPr marL="342900" indent="-342900">
              <a:buFont typeface="Arial" charset="0"/>
              <a:buChar char="•"/>
            </a:pPr>
            <a:r>
              <a:rPr lang="en-US" altLang="en-US" sz="2400" dirty="0" smtClean="0">
                <a:latin typeface="Arial" panose="020B0604020202020204" pitchFamily="34" charset="0"/>
              </a:rPr>
              <a:t>Movie ticket</a:t>
            </a:r>
          </a:p>
          <a:p>
            <a:endParaRPr lang="en-US" alt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Image: </a:t>
            </a:r>
            <a:r>
              <a:rPr lang="en-US" altLang="en-US" b="0" i="0" dirty="0" smtClean="0"/>
              <a:t>Figure 8.3</a:t>
            </a:r>
            <a:endParaRPr lang="en-US" altLang="en-US" b="1" i="1" dirty="0" smtClean="0"/>
          </a:p>
          <a:p>
            <a:endParaRPr lang="en-US" altLang="en-US" b="1" i="1" dirty="0" smtClean="0"/>
          </a:p>
          <a:p>
            <a:r>
              <a:rPr lang="en-US" altLang="en-US" b="1" i="1" dirty="0" smtClean="0"/>
              <a:t>Lecture notes:</a:t>
            </a:r>
          </a:p>
          <a:p>
            <a:endParaRPr lang="en-US" altLang="en-US" b="1" i="1" dirty="0" smtClean="0"/>
          </a:p>
          <a:p>
            <a:pPr marL="0" indent="0">
              <a:buFont typeface="Arial" panose="020B0604020202020204" pitchFamily="34" charset="0"/>
              <a:buNone/>
            </a:pPr>
            <a:r>
              <a:rPr lang="en-US" altLang="en-US" dirty="0" smtClean="0"/>
              <a:t>Consider the three goods, each given a price and quantity.</a:t>
            </a:r>
          </a:p>
          <a:p>
            <a:pPr marL="171450" indent="-171450">
              <a:buFont typeface="Arial" panose="020B0604020202020204" pitchFamily="34" charset="0"/>
              <a:buChar char="•"/>
            </a:pPr>
            <a:r>
              <a:rPr lang="en-US" altLang="ja-JP" b="1" dirty="0" smtClean="0"/>
              <a:t>Cost </a:t>
            </a:r>
            <a:r>
              <a:rPr lang="en-US" altLang="ja-JP" dirty="0" smtClean="0"/>
              <a:t>in this case is the total amount of money expended on the item.  </a:t>
            </a:r>
          </a:p>
          <a:p>
            <a:endParaRPr lang="en-US" altLang="en-US" dirty="0" smtClean="0"/>
          </a:p>
          <a:p>
            <a:pPr marL="0" indent="0">
              <a:buFont typeface="Arial" panose="020B0604020202020204" pitchFamily="34" charset="0"/>
              <a:buNone/>
            </a:pPr>
            <a:r>
              <a:rPr lang="en-US" altLang="en-US" dirty="0" smtClean="0"/>
              <a:t>Given a </a:t>
            </a:r>
            <a:r>
              <a:rPr lang="en-US" altLang="ja-JP" b="1" dirty="0" smtClean="0"/>
              <a:t>base </a:t>
            </a:r>
            <a:r>
              <a:rPr lang="en-US" altLang="ja-JP" dirty="0" smtClean="0"/>
              <a:t>year of 2016, we purchased some goods and spent $26.  </a:t>
            </a:r>
          </a:p>
          <a:p>
            <a:pPr marL="171450" indent="-171450">
              <a:buFont typeface="Arial" panose="020B0604020202020204" pitchFamily="34" charset="0"/>
              <a:buChar char="•"/>
            </a:pPr>
            <a:r>
              <a:rPr lang="en-US" altLang="ja-JP" dirty="0" smtClean="0"/>
              <a:t>In the next year, 2017, we purchased the same goods, but we note that some (but not all) of the prices have changed, and we spend a total of $44 for the same goods.</a:t>
            </a:r>
          </a:p>
          <a:p>
            <a:pPr marL="171450" indent="-171450">
              <a:buFont typeface="Arial" panose="020B0604020202020204" pitchFamily="34" charset="0"/>
              <a:buChar char="•"/>
            </a:pPr>
            <a:r>
              <a:rPr lang="en-US" altLang="en-US" dirty="0" smtClean="0"/>
              <a:t>To create an index, we use our </a:t>
            </a:r>
            <a:r>
              <a:rPr lang="en-US" altLang="ja-JP" dirty="0" smtClean="0"/>
              <a:t>base year and give it an index of 100 as a figure to compare other years to.  </a:t>
            </a:r>
          </a:p>
          <a:p>
            <a:pPr marL="171450" indent="-171450">
              <a:buFont typeface="Arial" panose="020B0604020202020204" pitchFamily="34" charset="0"/>
              <a:buChar char="•"/>
            </a:pPr>
            <a:r>
              <a:rPr lang="en-US" altLang="ja-JP" dirty="0" smtClean="0"/>
              <a:t>To get the index for the other years, we divide the basket price in the new year divided by the basket price in the base year.</a:t>
            </a:r>
          </a:p>
          <a:p>
            <a:pPr marL="0" indent="0">
              <a:buFont typeface="Arial" panose="020B0604020202020204" pitchFamily="34" charset="0"/>
              <a:buNone/>
            </a:pPr>
            <a:endParaRPr lang="en-US" altLang="ja-JP" dirty="0" smtClean="0"/>
          </a:p>
          <a:p>
            <a:pPr marL="0" indent="0">
              <a:buFont typeface="Arial" panose="020B0604020202020204" pitchFamily="34" charset="0"/>
              <a:buNone/>
            </a:pPr>
            <a:r>
              <a:rPr lang="en-US" altLang="ja-JP" dirty="0" smtClean="0"/>
              <a:t>Note:</a:t>
            </a:r>
            <a:r>
              <a:rPr lang="en-US" altLang="ja-JP" baseline="0" dirty="0" smtClean="0"/>
              <a:t> when we multiply by 100 here this does </a:t>
            </a:r>
            <a:r>
              <a:rPr lang="en-US" altLang="ja-JP" i="1" u="none" baseline="0" dirty="0" smtClean="0"/>
              <a:t>not</a:t>
            </a:r>
            <a:r>
              <a:rPr lang="en-US" altLang="ja-JP" u="none" baseline="0" dirty="0" smtClean="0"/>
              <a:t> convert the number to a percentage; it simply indexes the price level.</a:t>
            </a:r>
            <a:endParaRPr lang="en-US" altLang="ja-JP" dirty="0" smtClean="0"/>
          </a:p>
          <a:p>
            <a:endParaRPr lang="en-US" altLang="en-US" dirty="0" smtClean="0"/>
          </a:p>
          <a:p>
            <a:r>
              <a:rPr lang="en-US" altLang="en-US" b="0" i="0" dirty="0" smtClean="0"/>
              <a:t>With steady inflation, all indices before our base year should be less than 100, and all indices after our base year should be greater than 100.</a:t>
            </a:r>
          </a:p>
          <a:p>
            <a:endParaRPr lang="en-US" alt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endParaRPr lang="en-US" altLang="en-US" b="1" i="1" dirty="0" smtClean="0"/>
          </a:p>
          <a:p>
            <a:pPr marL="0" indent="0">
              <a:buFont typeface="Arial" panose="020B0604020202020204" pitchFamily="34" charset="0"/>
              <a:buNone/>
            </a:pPr>
            <a:r>
              <a:rPr lang="en-US" altLang="en-US" dirty="0" smtClean="0"/>
              <a:t>Again, note that multiplying by 100 in the price</a:t>
            </a:r>
            <a:r>
              <a:rPr lang="en-US" altLang="en-US" baseline="0" dirty="0" smtClean="0"/>
              <a:t> index</a:t>
            </a:r>
            <a:r>
              <a:rPr lang="en-US" altLang="en-US" dirty="0" smtClean="0"/>
              <a:t> is not a percent.</a:t>
            </a:r>
          </a:p>
          <a:p>
            <a:pPr marL="171450" indent="-171450">
              <a:buFont typeface="Arial" panose="020B0604020202020204" pitchFamily="34" charset="0"/>
              <a:buChar char="•"/>
            </a:pPr>
            <a:r>
              <a:rPr lang="en-US" altLang="en-US" dirty="0" smtClean="0"/>
              <a:t>In our example above, the price index rose from 100 to 110 in a year.</a:t>
            </a:r>
          </a:p>
          <a:p>
            <a:pPr marL="171450" indent="-171450">
              <a:buFont typeface="Arial" panose="020B0604020202020204" pitchFamily="34" charset="0"/>
              <a:buChar char="•"/>
            </a:pPr>
            <a:r>
              <a:rPr lang="en-US" altLang="en-US" dirty="0" smtClean="0"/>
              <a:t>So the inflation for that year was 10 percent.</a:t>
            </a:r>
            <a:r>
              <a:rPr lang="en-US" altLang="en-US" baseline="0" dirty="0" smtClean="0"/>
              <a:t> (</a:t>
            </a:r>
            <a:r>
              <a:rPr lang="en-US" altLang="en-US" dirty="0" smtClean="0"/>
              <a:t>Here,</a:t>
            </a:r>
            <a:r>
              <a:rPr lang="en-US" altLang="en-US" baseline="0" dirty="0" smtClean="0"/>
              <a:t> </a:t>
            </a:r>
            <a:r>
              <a:rPr lang="en-US" altLang="en-US" dirty="0" smtClean="0"/>
              <a:t>multiplying by 100 creates a percent.)</a:t>
            </a:r>
          </a:p>
          <a:p>
            <a:endParaRPr lang="en-US" altLang="en-US" dirty="0" smtClean="0"/>
          </a:p>
          <a:p>
            <a:r>
              <a:rPr lang="en-US" altLang="en-US" dirty="0" smtClean="0"/>
              <a:t>Also note:</a:t>
            </a:r>
            <a:r>
              <a:rPr lang="en-US" altLang="en-US" baseline="0" dirty="0" smtClean="0"/>
              <a:t> </a:t>
            </a:r>
            <a:r>
              <a:rPr lang="en-US" altLang="en-US" dirty="0" smtClean="0"/>
              <a:t>The price index</a:t>
            </a:r>
            <a:r>
              <a:rPr lang="en-US" altLang="en-US" baseline="0" dirty="0" smtClean="0"/>
              <a:t> formula necessitates that the price level in the base year is equal to 100. </a:t>
            </a:r>
            <a:r>
              <a:rPr lang="en-US" altLang="en-US" dirty="0" smtClean="0"/>
              <a:t>The ratio of basket price to basket</a:t>
            </a:r>
            <a:r>
              <a:rPr lang="en-US" altLang="en-US" baseline="0" dirty="0" smtClean="0"/>
              <a:t> price in the base year is equal to 1 in the base year.</a:t>
            </a:r>
            <a:endParaRPr lang="en-US" altLang="en-US" dirty="0" smtClean="0"/>
          </a:p>
          <a:p>
            <a:endParaRPr lang="en-US" altLang="en-US" dirty="0" smtClean="0"/>
          </a:p>
          <a:p>
            <a:r>
              <a:rPr lang="en-US" altLang="en-US" b="1" i="1" dirty="0" smtClean="0"/>
              <a:t>Lecture tip</a:t>
            </a:r>
            <a:r>
              <a:rPr lang="en-US" altLang="en-US" b="1" dirty="0" smtClean="0"/>
              <a:t>:</a:t>
            </a:r>
          </a:p>
          <a:p>
            <a:pPr marL="171450" indent="-171450">
              <a:buFont typeface="Arial" charset="0"/>
              <a:buChar char="•"/>
            </a:pPr>
            <a:r>
              <a:rPr lang="en-US" altLang="en-US" dirty="0" smtClean="0"/>
              <a:t>You may have to go back to the previous slide to show the numbers again.</a:t>
            </a:r>
          </a:p>
          <a:p>
            <a:pPr marL="171450" indent="-171450">
              <a:buFont typeface="Arial" panose="020B0604020202020204" pitchFamily="34" charset="0"/>
              <a:buChar char="•"/>
            </a:pPr>
            <a:r>
              <a:rPr lang="en-US" altLang="en-US" dirty="0" smtClean="0"/>
              <a:t>You should alert</a:t>
            </a:r>
            <a:r>
              <a:rPr lang="en-US" altLang="en-US" baseline="0" dirty="0" smtClean="0"/>
              <a:t> students that the price index alone does not provide much information.</a:t>
            </a:r>
          </a:p>
          <a:p>
            <a:pPr marL="171450" indent="-171450">
              <a:buFont typeface="Arial" panose="020B0604020202020204" pitchFamily="34" charset="0"/>
              <a:buChar char="•"/>
            </a:pPr>
            <a:r>
              <a:rPr lang="en-US" altLang="en-US" baseline="0" dirty="0" smtClean="0"/>
              <a:t>We can compare price level increases and decreases from the base year without any additional information, but an index is really only meaningful for comparisons between years, which requires at least two values for the price index.</a:t>
            </a:r>
            <a:endParaRPr lang="en-US" alt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Image: </a:t>
            </a:r>
            <a:r>
              <a:rPr lang="en-US" altLang="en-US" b="0" i="0" dirty="0" smtClean="0"/>
              <a:t>Figure 8.4</a:t>
            </a:r>
            <a:endParaRPr lang="en-US" altLang="en-US" b="1" i="1" dirty="0" smtClean="0"/>
          </a:p>
          <a:p>
            <a:endParaRPr lang="en-US" altLang="en-US" b="1" i="1" dirty="0" smtClean="0"/>
          </a:p>
          <a:p>
            <a:r>
              <a:rPr lang="en-US" altLang="en-US" b="1" i="1" dirty="0" smtClean="0"/>
              <a:t>Lecture notes:</a:t>
            </a:r>
          </a:p>
          <a:p>
            <a:endParaRPr lang="en-US" altLang="en-US" b="1" i="1" dirty="0" smtClean="0"/>
          </a:p>
          <a:p>
            <a:r>
              <a:rPr lang="en-US" altLang="en-US" b="0" i="0" dirty="0" smtClean="0"/>
              <a:t>CPI:</a:t>
            </a:r>
          </a:p>
          <a:p>
            <a:pPr marL="171450" indent="-171450">
              <a:buFont typeface="Arial" charset="0"/>
              <a:buChar char="•"/>
            </a:pPr>
            <a:r>
              <a:rPr lang="en-US" altLang="en-US" b="0" i="0" baseline="0" dirty="0" smtClean="0"/>
              <a:t>M</a:t>
            </a:r>
            <a:r>
              <a:rPr lang="en-US" altLang="en-US" b="0" baseline="0" dirty="0" smtClean="0"/>
              <a:t>easures the </a:t>
            </a:r>
            <a:r>
              <a:rPr lang="en-US" altLang="en-US" dirty="0" smtClean="0"/>
              <a:t>cost of a typical consumer</a:t>
            </a:r>
            <a:r>
              <a:rPr lang="ja-JP" altLang="en-US" dirty="0" smtClean="0"/>
              <a:t>’</a:t>
            </a:r>
            <a:r>
              <a:rPr lang="en-US" altLang="ja-JP" dirty="0" smtClean="0"/>
              <a:t>s basket of goods over time.</a:t>
            </a:r>
          </a:p>
          <a:p>
            <a:pPr marL="0" indent="0">
              <a:buFont typeface="Arial" panose="020B0604020202020204" pitchFamily="34" charset="0"/>
              <a:buNone/>
            </a:pPr>
            <a:endParaRPr lang="en-US" altLang="ja-JP" dirty="0" smtClean="0"/>
          </a:p>
          <a:p>
            <a:pPr marL="0" indent="0">
              <a:buFont typeface="Arial" panose="020B0604020202020204" pitchFamily="34" charset="0"/>
              <a:buNone/>
            </a:pPr>
            <a:r>
              <a:rPr lang="en-US" altLang="ja-JP" dirty="0" smtClean="0"/>
              <a:t>In</a:t>
            </a:r>
            <a:r>
              <a:rPr lang="en-US" altLang="ja-JP" baseline="0" dirty="0" smtClean="0"/>
              <a:t> the Figure on the slide, t</a:t>
            </a:r>
            <a:r>
              <a:rPr lang="en-US" altLang="ja-JP" dirty="0" smtClean="0"/>
              <a:t>he index is</a:t>
            </a:r>
            <a:r>
              <a:rPr lang="en-US" altLang="ja-JP" baseline="0" dirty="0" smtClean="0"/>
              <a:t> </a:t>
            </a:r>
            <a:r>
              <a:rPr lang="en-US" altLang="ja-JP" dirty="0" smtClean="0"/>
              <a:t>set to 100 in 1982–84 (the base year)</a:t>
            </a:r>
          </a:p>
          <a:p>
            <a:pPr marL="171450" indent="-171450">
              <a:buFont typeface="Arial" panose="020B0604020202020204" pitchFamily="34" charset="0"/>
              <a:buChar char="•"/>
            </a:pPr>
            <a:r>
              <a:rPr lang="en-US" altLang="ja-JP" dirty="0" smtClean="0"/>
              <a:t>Given the current level of over 235, consumer prices more than doubled on average since 1982–84.</a:t>
            </a:r>
          </a:p>
          <a:p>
            <a:endParaRPr lang="en-US" altLang="en-US" dirty="0" smtClean="0"/>
          </a:p>
          <a:p>
            <a:r>
              <a:rPr lang="en-US" altLang="en-US" dirty="0" smtClean="0"/>
              <a:t>Inflation rate:</a:t>
            </a:r>
          </a:p>
          <a:p>
            <a:pPr marL="171450" indent="-171450">
              <a:buFont typeface="Arial" panose="020B0604020202020204" pitchFamily="34" charset="0"/>
              <a:buChar char="•"/>
            </a:pPr>
            <a:r>
              <a:rPr lang="en-US" altLang="en-US" dirty="0" smtClean="0"/>
              <a:t>The percentage change in the CPI from one year to the next</a:t>
            </a:r>
          </a:p>
          <a:p>
            <a:pPr marL="171450" indent="-171450">
              <a:buFont typeface="Arial" panose="020B0604020202020204" pitchFamily="34" charset="0"/>
              <a:buChar char="•"/>
            </a:pPr>
            <a:r>
              <a:rPr lang="en-US" altLang="en-US" dirty="0" smtClean="0"/>
              <a:t>The higher the inflation rate, the greater the rate of CPI increases. </a:t>
            </a:r>
          </a:p>
          <a:p>
            <a:pPr marL="171450" indent="-171450">
              <a:buFont typeface="Arial" panose="020B0604020202020204" pitchFamily="34" charset="0"/>
              <a:buChar char="•"/>
            </a:pPr>
            <a:endParaRPr lang="en-US" altLang="en-US" dirty="0" smtClean="0"/>
          </a:p>
          <a:p>
            <a:pPr marL="0" indent="0">
              <a:buFont typeface="Arial" panose="020B0604020202020204" pitchFamily="34" charset="0"/>
              <a:buNone/>
            </a:pPr>
            <a:r>
              <a:rPr lang="en-US" altLang="en-US" dirty="0" smtClean="0"/>
              <a:t>Some additional U.S. historical observations</a:t>
            </a:r>
            <a:r>
              <a:rPr lang="en-US" altLang="en-US" baseline="0" dirty="0" smtClean="0"/>
              <a:t>:</a:t>
            </a:r>
            <a:endParaRPr lang="en-US" altLang="en-US" dirty="0" smtClean="0"/>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altLang="en-US" sz="1200" b="0" i="0" u="none" strike="noStrike" kern="1200" cap="none" spc="0" normalizeH="0" baseline="0" noProof="0" dirty="0" smtClean="0">
                <a:ln>
                  <a:noFill/>
                </a:ln>
                <a:solidFill>
                  <a:prstClr val="black"/>
                </a:solidFill>
                <a:effectLst/>
                <a:uLnTx/>
                <a:uFillTx/>
                <a:latin typeface="+mn-lt"/>
                <a:ea typeface="MS PGothic" pitchFamily="34" charset="-128"/>
              </a:rPr>
              <a:t>Historically</a:t>
            </a:r>
            <a:r>
              <a:rPr lang="en-US" altLang="en-US" sz="2800" dirty="0" smtClean="0">
                <a:latin typeface="Arial" panose="020B0604020202020204" pitchFamily="34" charset="0"/>
              </a:rPr>
              <a:t>, average inflation is about 4 percent</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2800" dirty="0" smtClean="0">
                <a:latin typeface="Arial" panose="020B0604020202020204" pitchFamily="34" charset="0"/>
              </a:rPr>
              <a:t>During the past 50 years</a:t>
            </a:r>
          </a:p>
          <a:p>
            <a:pPr marL="628650" marR="0" lvl="1"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2400" dirty="0" smtClean="0">
                <a:latin typeface="Arial" panose="020B0604020202020204" pitchFamily="34" charset="0"/>
              </a:rPr>
              <a:t>Inflation was highest in and around the decade of the 1970s</a:t>
            </a:r>
          </a:p>
          <a:p>
            <a:pPr marL="628650" marR="0" lvl="1"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2400" dirty="0" smtClean="0">
                <a:latin typeface="Arial" panose="020B0604020202020204" pitchFamily="34" charset="0"/>
              </a:rPr>
              <a:t>Inflation was over 14.5 percent between April 1979 and March 1980</a:t>
            </a:r>
          </a:p>
          <a:p>
            <a:pPr marL="628650" marR="0" lvl="1"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2400" dirty="0" smtClean="0">
                <a:latin typeface="Arial" panose="020B0604020202020204" pitchFamily="34" charset="0"/>
              </a:rPr>
              <a:t>Since 1983, inflation has averaged less than 3 percent</a:t>
            </a:r>
          </a:p>
          <a:p>
            <a:pPr marL="628650" marR="0" lvl="1"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2400" dirty="0" smtClean="0">
                <a:latin typeface="Arial" panose="020B0604020202020204" pitchFamily="34" charset="0"/>
              </a:rPr>
              <a:t>Inflation rates were negative </a:t>
            </a:r>
            <a:r>
              <a:rPr lang="en-US" altLang="en-US" sz="2400" b="1" dirty="0" smtClean="0">
                <a:latin typeface="Arial" panose="020B0604020202020204" pitchFamily="34" charset="0"/>
              </a:rPr>
              <a:t>only</a:t>
            </a:r>
            <a:r>
              <a:rPr lang="en-US" altLang="en-US" sz="2400" dirty="0" smtClean="0">
                <a:latin typeface="Arial" panose="020B0604020202020204" pitchFamily="34" charset="0"/>
              </a:rPr>
              <a:t> during the recession of 2008-09 (and</a:t>
            </a:r>
            <a:r>
              <a:rPr lang="en-US" altLang="en-US" sz="2400" baseline="0" dirty="0" smtClean="0">
                <a:latin typeface="Arial" panose="020B0604020202020204" pitchFamily="34" charset="0"/>
              </a:rPr>
              <a:t> briefly in 2015)</a:t>
            </a:r>
            <a:endParaRPr lang="en-US" altLang="en-US" sz="2400" dirty="0" smtClean="0">
              <a:latin typeface="Arial" panose="020B0604020202020204" pitchFamily="34" charset="0"/>
            </a:endParaRPr>
          </a:p>
          <a:p>
            <a:pPr marL="171450" indent="-171450">
              <a:buFont typeface="Arial" panose="020B0604020202020204" pitchFamily="34" charset="0"/>
              <a:buChar char="•"/>
            </a:pPr>
            <a:endParaRPr lang="en-US" alt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endParaRPr lang="en-US" altLang="en-US" b="1" i="1" dirty="0" smtClean="0"/>
          </a:p>
          <a:p>
            <a:r>
              <a:rPr lang="en-US" altLang="en-US" b="0" i="0" dirty="0" smtClean="0"/>
              <a:t>Technology</a:t>
            </a:r>
          </a:p>
          <a:p>
            <a:pPr marL="171450" indent="-171450">
              <a:buFont typeface="Arial" panose="020B0604020202020204" pitchFamily="34" charset="0"/>
              <a:buChar char="•"/>
            </a:pPr>
            <a:r>
              <a:rPr lang="en-US" altLang="en-US" dirty="0" smtClean="0"/>
              <a:t>The best example</a:t>
            </a:r>
            <a:r>
              <a:rPr lang="en-US" altLang="en-US" baseline="0" dirty="0" smtClean="0"/>
              <a:t> of a price that usually falls over time.</a:t>
            </a:r>
          </a:p>
          <a:p>
            <a:pPr marL="171450" indent="-171450">
              <a:buFont typeface="Arial" panose="020B0604020202020204" pitchFamily="34" charset="0"/>
              <a:buChar char="•"/>
            </a:pPr>
            <a:r>
              <a:rPr lang="en-US" altLang="en-US" baseline="0" dirty="0" smtClean="0"/>
              <a:t>Initial prices for technological advancements tend to be high and fall as technology improves.</a:t>
            </a:r>
          </a:p>
          <a:p>
            <a:pPr marL="171450" indent="-171450">
              <a:buFont typeface="Arial" panose="020B0604020202020204" pitchFamily="34" charset="0"/>
              <a:buChar char="•"/>
            </a:pPr>
            <a:r>
              <a:rPr lang="en-US" altLang="en-US" baseline="0" dirty="0" smtClean="0"/>
              <a:t>This is a particularly unique market, because the quality of technology products usually increases over time (and the price decreases).</a:t>
            </a:r>
          </a:p>
          <a:p>
            <a:pPr marL="171450" indent="-171450">
              <a:buFont typeface="Arial" panose="020B0604020202020204" pitchFamily="34" charset="0"/>
              <a:buChar char="•"/>
            </a:pPr>
            <a:endParaRPr lang="en-US" altLang="en-US" baseline="0" dirty="0" smtClean="0"/>
          </a:p>
          <a:p>
            <a:pPr marL="0" indent="0">
              <a:buFont typeface="Arial" panose="020B0604020202020204" pitchFamily="34" charset="0"/>
              <a:buNone/>
            </a:pPr>
            <a:r>
              <a:rPr lang="en-US" altLang="en-US" dirty="0" smtClean="0"/>
              <a:t>Another example: Computers</a:t>
            </a:r>
          </a:p>
          <a:p>
            <a:pPr marL="171450" indent="-171450">
              <a:buFont typeface="Arial" panose="020B0604020202020204" pitchFamily="34" charset="0"/>
              <a:buChar char="•"/>
            </a:pPr>
            <a:r>
              <a:rPr lang="en-US" altLang="en-US" dirty="0" smtClean="0"/>
              <a:t>In the 19</a:t>
            </a:r>
            <a:r>
              <a:rPr lang="en-US" altLang="ja-JP" dirty="0" smtClean="0"/>
              <a:t>80s, computer</a:t>
            </a:r>
            <a:r>
              <a:rPr lang="en-US" altLang="ja-JP" baseline="0" dirty="0" smtClean="0"/>
              <a:t> operating discussions were about </a:t>
            </a:r>
            <a:r>
              <a:rPr lang="en-US" altLang="ja-JP" i="1" dirty="0" smtClean="0"/>
              <a:t>megabytes</a:t>
            </a:r>
            <a:r>
              <a:rPr lang="en-US" altLang="ja-JP" dirty="0" smtClean="0"/>
              <a:t> and </a:t>
            </a:r>
            <a:r>
              <a:rPr lang="en-US" altLang="ja-JP" i="1" dirty="0" smtClean="0"/>
              <a:t>megahertz</a:t>
            </a:r>
            <a:r>
              <a:rPr lang="en-US" altLang="ja-JP" i="0" dirty="0" smtClean="0"/>
              <a:t>.</a:t>
            </a:r>
            <a:r>
              <a:rPr lang="en-US" altLang="ja-JP" i="0" baseline="0" dirty="0" smtClean="0"/>
              <a:t> During this time, computers sold for around</a:t>
            </a:r>
            <a:r>
              <a:rPr lang="en-US" altLang="ja-JP" dirty="0" smtClean="0"/>
              <a:t> $3,000 to $5,000, if not more.  </a:t>
            </a:r>
          </a:p>
          <a:p>
            <a:pPr marL="171450" indent="-171450">
              <a:buFont typeface="Arial" panose="020B0604020202020204" pitchFamily="34" charset="0"/>
              <a:buChar char="•"/>
            </a:pPr>
            <a:r>
              <a:rPr lang="en-US" altLang="ja-JP" dirty="0" smtClean="0"/>
              <a:t>Today, we talk about </a:t>
            </a:r>
            <a:r>
              <a:rPr lang="en-US" altLang="ja-JP" i="1" dirty="0" smtClean="0"/>
              <a:t>terabytes</a:t>
            </a:r>
            <a:r>
              <a:rPr lang="en-US" altLang="ja-JP" dirty="0" smtClean="0"/>
              <a:t> and </a:t>
            </a:r>
            <a:r>
              <a:rPr lang="en-US" altLang="ja-JP" i="1" dirty="0" smtClean="0"/>
              <a:t>gigahertz</a:t>
            </a:r>
            <a:r>
              <a:rPr lang="en-US" altLang="ja-JP" dirty="0" smtClean="0"/>
              <a:t>, and the best computers are $2,500.</a:t>
            </a:r>
          </a:p>
          <a:p>
            <a:pPr marL="171450" indent="-171450">
              <a:buFont typeface="Arial" panose="020B0604020202020204" pitchFamily="34" charset="0"/>
              <a:buChar char="•"/>
            </a:pPr>
            <a:r>
              <a:rPr lang="en-US" altLang="en-US" dirty="0" smtClean="0"/>
              <a:t>This represents an</a:t>
            </a:r>
            <a:r>
              <a:rPr lang="en-US" altLang="en-US" baseline="0" dirty="0" smtClean="0"/>
              <a:t> increase in quality and a decrease in price—a unique phenomenon.</a:t>
            </a:r>
            <a:endParaRPr lang="en-US" alt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Clicker question:</a:t>
            </a:r>
            <a:endParaRPr lang="en-US" altLang="en-US" i="1" dirty="0" smtClean="0"/>
          </a:p>
          <a:p>
            <a:r>
              <a:rPr lang="en-US" altLang="en-US" dirty="0" smtClean="0"/>
              <a:t>Correct answer: D, Increases in technology have greatly reduced production costs for these goods.</a:t>
            </a:r>
          </a:p>
          <a:p>
            <a:endParaRPr lang="en-US" altLang="en-US" dirty="0" smtClean="0"/>
          </a:p>
          <a:p>
            <a:r>
              <a:rPr lang="en-US" altLang="en-US" dirty="0" smtClean="0"/>
              <a:t>Increases in technology shift the supply curve rightward (according to standard micro theory).</a:t>
            </a:r>
          </a:p>
          <a:p>
            <a:endParaRPr lang="en-US" altLang="en-US" dirty="0" smtClean="0"/>
          </a:p>
        </p:txBody>
      </p:sp>
    </p:spTree>
    <p:extLst>
      <p:ext uri="{BB962C8B-B14F-4D97-AF65-F5344CB8AC3E}">
        <p14:creationId xmlns:p14="http://schemas.microsoft.com/office/powerpoint/2010/main" val="10205371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endParaRPr lang="en-US" altLang="en-US" dirty="0" smtClean="0"/>
          </a:p>
          <a:p>
            <a:pPr marL="171450" indent="-171450">
              <a:buFont typeface="Arial" charset="0"/>
              <a:buChar char="•"/>
            </a:pPr>
            <a:r>
              <a:rPr lang="en-US" altLang="en-US" dirty="0" smtClean="0"/>
              <a:t>The price level in 2015 was 235.</a:t>
            </a:r>
          </a:p>
          <a:p>
            <a:pPr marL="171450" indent="-171450">
              <a:buFont typeface="Arial" charset="0"/>
              <a:buChar char="•"/>
            </a:pPr>
            <a:r>
              <a:rPr lang="en-US" altLang="en-US" dirty="0" smtClean="0"/>
              <a:t>The price level in 1942 was 16.</a:t>
            </a:r>
          </a:p>
          <a:p>
            <a:pPr marL="171450" indent="-171450">
              <a:buFont typeface="Arial" charset="0"/>
              <a:buChar char="•"/>
            </a:pPr>
            <a:r>
              <a:rPr lang="en-US" altLang="en-US" dirty="0" smtClean="0"/>
              <a:t>The price level in 1921 was 18.</a:t>
            </a:r>
          </a:p>
          <a:p>
            <a:pPr marL="171450" indent="-171450">
              <a:buFont typeface="Arial" charset="0"/>
              <a:buChar char="•"/>
            </a:pPr>
            <a:r>
              <a:rPr lang="en-US" altLang="en-US" dirty="0" smtClean="0"/>
              <a:t>The price level in 1955 was 27.</a:t>
            </a:r>
          </a:p>
          <a:p>
            <a:pPr marL="171450" indent="-171450">
              <a:buFont typeface="Arial" charset="0"/>
              <a:buChar char="•"/>
            </a:pPr>
            <a:r>
              <a:rPr lang="en-US" altLang="en-US" dirty="0" smtClean="0"/>
              <a:t>The price level in 1922 was 17.</a:t>
            </a:r>
          </a:p>
          <a:p>
            <a:endParaRPr lang="en-US" altLang="en-US" dirty="0" smtClean="0"/>
          </a:p>
          <a:p>
            <a:pPr marL="0" indent="0">
              <a:buFont typeface="Arial" panose="020B0604020202020204" pitchFamily="34" charset="0"/>
              <a:buNone/>
            </a:pPr>
            <a:r>
              <a:rPr lang="en-US" altLang="en-US" dirty="0" smtClean="0"/>
              <a:t>From the table, it appears that Coca-Cola and Hershey</a:t>
            </a:r>
            <a:r>
              <a:rPr lang="ja-JP" altLang="en-US" dirty="0" smtClean="0"/>
              <a:t>’</a:t>
            </a:r>
            <a:r>
              <a:rPr lang="en-US" altLang="ja-JP" dirty="0" smtClean="0"/>
              <a:t>s bars have had price changes (about) on par with inflation.</a:t>
            </a:r>
            <a:r>
              <a:rPr lang="en-US" altLang="ja-JP" baseline="0" dirty="0" smtClean="0"/>
              <a:t> </a:t>
            </a:r>
            <a:r>
              <a:rPr lang="en-US" altLang="en-US" dirty="0" smtClean="0"/>
              <a:t>McDonald</a:t>
            </a:r>
            <a:r>
              <a:rPr lang="ja-JP" altLang="en-US" dirty="0" smtClean="0"/>
              <a:t>’</a:t>
            </a:r>
            <a:r>
              <a:rPr lang="en-US" altLang="ja-JP" dirty="0" smtClean="0"/>
              <a:t>s hamburgers and Oreo cookies have gone down in real prices over time.</a:t>
            </a:r>
          </a:p>
          <a:p>
            <a:endParaRPr lang="en-US" altLang="en-US" dirty="0" smtClean="0"/>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b="1" i="1" dirty="0" smtClean="0"/>
              <a:t>Lecture tip:</a:t>
            </a:r>
          </a:p>
          <a:p>
            <a:pPr marL="171450" indent="-171450">
              <a:buFont typeface="Arial" panose="020B0604020202020204" pitchFamily="34" charset="0"/>
              <a:buChar char="•"/>
            </a:pPr>
            <a:r>
              <a:rPr lang="en-US" altLang="en-US" b="0" dirty="0" smtClean="0"/>
              <a:t>Students might hear the following phrase:</a:t>
            </a:r>
            <a:r>
              <a:rPr lang="en-US" altLang="en-US" b="0" baseline="0" dirty="0" smtClean="0"/>
              <a:t> </a:t>
            </a:r>
            <a:r>
              <a:rPr lang="ja-JP" altLang="en-US" dirty="0" smtClean="0"/>
              <a:t>“</a:t>
            </a:r>
            <a:r>
              <a:rPr lang="en-US" altLang="ja-JP" dirty="0" smtClean="0"/>
              <a:t>Back in my day, everything was cheaper.</a:t>
            </a:r>
            <a:r>
              <a:rPr lang="ja-JP" altLang="en-US" dirty="0" smtClean="0"/>
              <a:t>”</a:t>
            </a:r>
            <a:r>
              <a:rPr lang="en-US" altLang="ja-JP" dirty="0" smtClean="0"/>
              <a:t>  </a:t>
            </a:r>
          </a:p>
          <a:p>
            <a:pPr marL="171450" indent="-171450">
              <a:buFont typeface="Arial" panose="020B0604020202020204" pitchFamily="34" charset="0"/>
              <a:buChar char="•"/>
            </a:pPr>
            <a:r>
              <a:rPr lang="en-US" altLang="ja-JP" dirty="0" smtClean="0"/>
              <a:t>This is </a:t>
            </a:r>
            <a:r>
              <a:rPr lang="en-US" altLang="ja-JP" i="1" u="none" dirty="0" smtClean="0"/>
              <a:t>nominally</a:t>
            </a:r>
            <a:r>
              <a:rPr lang="en-US" altLang="ja-JP" dirty="0" smtClean="0"/>
              <a:t> true, but not necessarily true in </a:t>
            </a:r>
            <a:r>
              <a:rPr lang="en-US" altLang="ja-JP" i="1" u="none" dirty="0" smtClean="0"/>
              <a:t>real </a:t>
            </a:r>
            <a:r>
              <a:rPr lang="en-US" altLang="ja-JP" dirty="0" smtClean="0"/>
              <a:t>terms.</a:t>
            </a:r>
            <a:endParaRPr lang="en-US" alt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endParaRPr lang="en-US" altLang="en-US" b="1" i="1" dirty="0" smtClean="0"/>
          </a:p>
          <a:p>
            <a:r>
              <a:rPr lang="en-US" altLang="en-US" dirty="0" smtClean="0"/>
              <a:t>Substitution bias:</a:t>
            </a:r>
          </a:p>
          <a:p>
            <a:pPr marL="171450" indent="-171450">
              <a:buFont typeface="Arial" panose="020B0604020202020204" pitchFamily="34" charset="0"/>
              <a:buChar char="•"/>
            </a:pPr>
            <a:r>
              <a:rPr lang="en-US" altLang="en-US" dirty="0" smtClean="0"/>
              <a:t>If the price of popcorn increases, a consumer may substitute a less expensive snack for popcorn.</a:t>
            </a:r>
          </a:p>
          <a:p>
            <a:pPr marL="171450" indent="-171450">
              <a:buFont typeface="Arial" panose="020B0604020202020204" pitchFamily="34" charset="0"/>
              <a:buChar char="•"/>
            </a:pPr>
            <a:r>
              <a:rPr lang="en-US" altLang="en-US" dirty="0" smtClean="0"/>
              <a:t>I</a:t>
            </a:r>
            <a:r>
              <a:rPr lang="en-US" altLang="en-US" baseline="0" dirty="0" smtClean="0"/>
              <a:t>f the market basket does not account for this shift</a:t>
            </a:r>
            <a:r>
              <a:rPr lang="en-US" altLang="en-US" dirty="0" smtClean="0"/>
              <a:t>, CPI would exaggerate the effects of the price increase.</a:t>
            </a:r>
          </a:p>
          <a:p>
            <a:pPr marL="171450" indent="-171450">
              <a:buFont typeface="Arial" panose="020B0604020202020204" pitchFamily="34" charset="0"/>
              <a:buChar char="•"/>
            </a:pPr>
            <a:r>
              <a:rPr lang="en-US" altLang="en-US" dirty="0" smtClean="0"/>
              <a:t>This</a:t>
            </a:r>
            <a:r>
              <a:rPr lang="en-US" altLang="en-US" baseline="0" dirty="0" smtClean="0"/>
              <a:t> would cause an </a:t>
            </a:r>
            <a:r>
              <a:rPr lang="en-US" altLang="en-US" i="1" dirty="0" smtClean="0"/>
              <a:t>upward bias</a:t>
            </a:r>
            <a:r>
              <a:rPr lang="en-US" altLang="en-US" dirty="0" smtClean="0"/>
              <a:t>.</a:t>
            </a:r>
          </a:p>
          <a:p>
            <a:endParaRPr lang="en-US" altLang="en-US" dirty="0" smtClean="0"/>
          </a:p>
          <a:p>
            <a:pPr marL="0" indent="0">
              <a:buFont typeface="Arial" panose="020B0604020202020204" pitchFamily="34" charset="0"/>
              <a:buNone/>
            </a:pPr>
            <a:r>
              <a:rPr lang="en-US" altLang="ja-JP" dirty="0" smtClean="0"/>
              <a:t>Some do not realize that the BLS makes these adjustments and incorrectly criticize CPI adjustments as overstating true rise in inflation on these grounds.</a:t>
            </a:r>
          </a:p>
          <a:p>
            <a:pPr marL="0" indent="0">
              <a:buFont typeface="Arial" panose="020B0604020202020204" pitchFamily="34" charset="0"/>
              <a:buNone/>
            </a:pPr>
            <a:endParaRPr lang="en-US" altLang="ja-JP" dirty="0" smtClean="0"/>
          </a:p>
          <a:p>
            <a:pPr marL="0" indent="0">
              <a:buFont typeface="Arial" panose="020B0604020202020204" pitchFamily="34" charset="0"/>
              <a:buNone/>
            </a:pPr>
            <a:r>
              <a:rPr lang="en-US" altLang="ja-JP" dirty="0" smtClean="0"/>
              <a:t>CPI may not be a perfect measure, but the BLS does attempt to adjust for substitution using a CPI model that is respected by statisticians.</a:t>
            </a:r>
            <a:endParaRPr lang="en-US" alt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endParaRPr lang="en-US" altLang="en-US" b="1" i="1" dirty="0" smtClean="0"/>
          </a:p>
          <a:p>
            <a:r>
              <a:rPr lang="en-US" altLang="en-US" b="0" i="0" dirty="0" smtClean="0"/>
              <a:t>Quality changes:</a:t>
            </a:r>
          </a:p>
          <a:p>
            <a:pPr marL="171450" indent="-171450">
              <a:buFont typeface="Arial" panose="020B0604020202020204" pitchFamily="34" charset="0"/>
              <a:buChar char="•"/>
            </a:pPr>
            <a:r>
              <a:rPr lang="en-US" altLang="en-US" dirty="0" smtClean="0"/>
              <a:t>Without accounting for quality changes, an increase in CPI appears to be an increase in the price of the same good, when in fact, there has been a change in the good itself.</a:t>
            </a:r>
          </a:p>
          <a:p>
            <a:pPr marL="171450" indent="-171450">
              <a:buFont typeface="Arial" panose="020B0604020202020204" pitchFamily="34" charset="0"/>
              <a:buChar char="•"/>
            </a:pPr>
            <a:r>
              <a:rPr lang="en-US" altLang="en-US" dirty="0" smtClean="0"/>
              <a:t>But once again, many people falsely believe the BLS does not account for quality changes in the goods selection.</a:t>
            </a:r>
          </a:p>
          <a:p>
            <a:pPr marL="171450" indent="-171450">
              <a:buFont typeface="Arial" panose="020B0604020202020204" pitchFamily="34" charset="0"/>
              <a:buChar char="•"/>
            </a:pPr>
            <a:r>
              <a:rPr lang="en-US" altLang="en-US" dirty="0" smtClean="0"/>
              <a:t>While these adjustments are probably never perfect, the BLS essentially uses a widely accepted method and has significantly reduced bias in CPI quality adjustments.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endParaRPr lang="en-US" altLang="en-US" b="1" i="1" dirty="0" smtClean="0"/>
          </a:p>
          <a:p>
            <a:r>
              <a:rPr lang="en-US" altLang="en-US" b="0" i="0" dirty="0" smtClean="0"/>
              <a:t>Chained CPI:</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b="0" i="0" dirty="0" smtClean="0"/>
              <a:t>More difficult to measure, but </a:t>
            </a:r>
            <a:r>
              <a:rPr lang="en-US" altLang="ja-JP" sz="1200" b="0" i="0" dirty="0" smtClean="0">
                <a:latin typeface="Arial" panose="020B0604020202020204" pitchFamily="34" charset="0"/>
              </a:rPr>
              <a:t>better indicator of inflation</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altLang="ja-JP" sz="1200" b="0" i="0" dirty="0" smtClean="0">
              <a:latin typeface="Arial" panose="020B0604020202020204" pitchFamily="34" charset="0"/>
            </a:endParaRP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altLang="en-US" sz="1200" b="0" i="0" dirty="0" smtClean="0">
                <a:latin typeface="Arial" panose="020B0604020202020204" pitchFamily="34" charset="0"/>
              </a:rPr>
              <a:t>Below</a:t>
            </a:r>
            <a:r>
              <a:rPr lang="en-US" altLang="en-US" sz="1200" b="0" i="0" baseline="0" dirty="0" smtClean="0">
                <a:latin typeface="Arial" panose="020B0604020202020204" pitchFamily="34" charset="0"/>
              </a:rPr>
              <a:t> is a </a:t>
            </a:r>
            <a:r>
              <a:rPr lang="en-US" altLang="en-US" sz="1200" b="0" i="0" baseline="0" dirty="0" smtClean="0">
                <a:latin typeface="+mn-lt"/>
              </a:rPr>
              <a:t>q</a:t>
            </a:r>
            <a:r>
              <a:rPr lang="en-US" altLang="en-US" dirty="0" smtClean="0"/>
              <a:t>uote from Mr. Robert Greenstein (Center on Budget and Policy Priorities):</a:t>
            </a:r>
          </a:p>
          <a:p>
            <a:endParaRPr lang="en-US" altLang="en-US" dirty="0" smtClean="0"/>
          </a:p>
          <a:p>
            <a:r>
              <a:rPr lang="ja-JP" altLang="en-US" dirty="0" smtClean="0"/>
              <a:t>“</a:t>
            </a:r>
            <a:r>
              <a:rPr lang="en-US" altLang="ja-JP" dirty="0" smtClean="0"/>
              <a:t>The regular CPI measures the costs each month of a market basket of items that average Americans may purchase each month, and so it tells us how much prices are rising, what the inflation rate is. The chained CPI is identical, really, to the regular CPI in all respects except one. It includes an adjustment so that if, for example, beef prices rise much faster than chicken prices, and consumers, as a result, buy less beef and more chicken, it picks up the switching from the beef to the chicken, which makes their total costs for the month rise a little less quickly than if you assumed they continued to buy the same amount of beef and the same amount of chicken as before.</a:t>
            </a:r>
            <a:r>
              <a:rPr lang="ja-JP" altLang="en-US" dirty="0" smtClean="0"/>
              <a:t>”</a:t>
            </a:r>
            <a:endParaRPr lang="en-US" altLang="ja-JP" dirty="0" smtClean="0"/>
          </a:p>
          <a:p>
            <a:endParaRPr lang="en-US" altLang="en-US" dirty="0" smtClean="0"/>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dirty="0" smtClean="0"/>
              <a:t>Source: www.npr.org/2011/07/20/138555779/whats-a-chained-cpi</a:t>
            </a:r>
          </a:p>
          <a:p>
            <a:endParaRPr lang="en-US"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altLang="en-US" sz="1200" b="1" i="1" dirty="0" smtClean="0">
                <a:latin typeface="Arial" panose="020B0604020202020204" pitchFamily="34" charset="0"/>
              </a:rPr>
              <a:t>Lecture notes:</a:t>
            </a: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altLang="en-US" sz="1200" b="0" i="0" dirty="0" smtClean="0">
                <a:latin typeface="Arial" panose="020B0604020202020204" pitchFamily="34" charset="0"/>
              </a:rPr>
              <a:t>Remind students that t</a:t>
            </a:r>
            <a:r>
              <a:rPr lang="en-US" altLang="en-US" sz="1200" dirty="0" smtClean="0">
                <a:latin typeface="Arial" panose="020B0604020202020204" pitchFamily="34" charset="0"/>
              </a:rPr>
              <a:t>he unemployment rate is monitored as indicator of macroeconomic health and helps gauge labor market conditions. It’s also a good idea to reiterate</a:t>
            </a:r>
            <a:r>
              <a:rPr lang="en-US" altLang="en-US" sz="1200" baseline="0" dirty="0" smtClean="0">
                <a:latin typeface="Arial" panose="020B0604020202020204" pitchFamily="34" charset="0"/>
              </a:rPr>
              <a:t> the types of unemployment.</a:t>
            </a:r>
            <a:r>
              <a:rPr lang="en-US" altLang="en-US" sz="1200" dirty="0" smtClean="0">
                <a:latin typeface="Arial" panose="020B0604020202020204" pitchFamily="34" charset="0"/>
              </a:rPr>
              <a:t> </a:t>
            </a:r>
          </a:p>
          <a:p>
            <a:endParaRPr lang="en-US" alt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endParaRPr lang="en-US" altLang="en-US" b="1" i="1" dirty="0" smtClean="0"/>
          </a:p>
          <a:p>
            <a:r>
              <a:rPr lang="en-US" altLang="en-US" b="0" i="0" dirty="0" smtClean="0"/>
              <a:t>Here</a:t>
            </a:r>
            <a:r>
              <a:rPr lang="en-US" altLang="en-US" b="0" i="0" baseline="0" dirty="0" smtClean="0"/>
              <a:t> is an example: </a:t>
            </a:r>
            <a:r>
              <a:rPr lang="en-US" altLang="en-US" dirty="0" smtClean="0"/>
              <a:t>Suppose you own</a:t>
            </a:r>
            <a:r>
              <a:rPr lang="en-US" altLang="en-US" baseline="0" dirty="0" smtClean="0"/>
              <a:t> a coffee shop.</a:t>
            </a:r>
            <a:endParaRPr lang="en-US" altLang="en-US" dirty="0" smtClean="0"/>
          </a:p>
          <a:p>
            <a:pPr marL="171450" indent="-171450">
              <a:buFont typeface="Arial" panose="020B0604020202020204" pitchFamily="34" charset="0"/>
              <a:buChar char="•"/>
            </a:pPr>
            <a:r>
              <a:rPr lang="en-US" altLang="en-US" dirty="0" smtClean="0"/>
              <a:t>Before you can sell a single cup of coffee, you have to spend funds on your resources.  </a:t>
            </a:r>
          </a:p>
          <a:p>
            <a:pPr marL="628650" lvl="1" indent="-171450">
              <a:buFont typeface="Arial" panose="020B0604020202020204" pitchFamily="34" charset="0"/>
              <a:buChar char="•"/>
            </a:pPr>
            <a:r>
              <a:rPr lang="en-US" altLang="en-US" dirty="0" smtClean="0"/>
              <a:t>You have to buy capital goods like an espresso bar, tables, chairs, and a cash register.  </a:t>
            </a:r>
          </a:p>
          <a:p>
            <a:pPr marL="628650" lvl="1" indent="-171450">
              <a:buFont typeface="Arial" panose="020B0604020202020204" pitchFamily="34" charset="0"/>
              <a:buChar char="•"/>
            </a:pPr>
            <a:r>
              <a:rPr lang="en-US" altLang="en-US" dirty="0" smtClean="0"/>
              <a:t>You have to hire workers and give them some assurances that</a:t>
            </a:r>
            <a:r>
              <a:rPr lang="en-US" altLang="en-US" baseline="0" dirty="0" smtClean="0"/>
              <a:t> they will</a:t>
            </a:r>
            <a:r>
              <a:rPr lang="en-US" altLang="ja-JP" dirty="0" smtClean="0"/>
              <a:t> be paid someday.  </a:t>
            </a:r>
          </a:p>
          <a:p>
            <a:pPr marL="0" indent="0">
              <a:buFont typeface="Arial" panose="020B0604020202020204" pitchFamily="34" charset="0"/>
              <a:buNone/>
            </a:pPr>
            <a:r>
              <a:rPr lang="en-US" altLang="ja-JP" dirty="0" smtClean="0"/>
              <a:t>The key for this discussion is this: if you are ever going to produce output (coffee), you have to spend first on resources.</a:t>
            </a:r>
          </a:p>
          <a:p>
            <a:endParaRPr lang="en-US" altLang="en-US" dirty="0" smtClean="0"/>
          </a:p>
          <a:p>
            <a:r>
              <a:rPr lang="en-US" altLang="en-US" dirty="0" smtClean="0"/>
              <a:t>Lenders are typically banks.  </a:t>
            </a:r>
          </a:p>
          <a:p>
            <a:pPr marL="171450" indent="-171450">
              <a:buFont typeface="Arial" panose="020B0604020202020204" pitchFamily="34" charset="0"/>
              <a:buChar char="•"/>
            </a:pPr>
            <a:r>
              <a:rPr lang="en-US" altLang="en-US" dirty="0" smtClean="0"/>
              <a:t>A firm may have to borrow money for large capital equipment and pay that loaned money back.</a:t>
            </a:r>
          </a:p>
          <a:p>
            <a:pPr marL="171450" indent="-171450">
              <a:buFont typeface="Arial" panose="020B0604020202020204" pitchFamily="34" charset="0"/>
              <a:buChar char="•"/>
            </a:pPr>
            <a:r>
              <a:rPr lang="en-US" altLang="en-US" dirty="0" smtClean="0"/>
              <a:t>Inflation is bad for the lender (the bank). If</a:t>
            </a:r>
            <a:r>
              <a:rPr lang="en-US" altLang="en-US" baseline="0" dirty="0" smtClean="0"/>
              <a:t> inflation is not accounted for in the loan contract, this will decrease the real value the bank receives in return.</a:t>
            </a:r>
            <a:endParaRPr lang="en-US" altLang="en-US" dirty="0" smtClean="0"/>
          </a:p>
          <a:p>
            <a:pPr marL="171450" indent="-171450">
              <a:buFont typeface="Arial" panose="020B0604020202020204" pitchFamily="34" charset="0"/>
              <a:buChar char="•"/>
            </a:pPr>
            <a:r>
              <a:rPr lang="en-US" altLang="en-US" dirty="0" smtClean="0"/>
              <a:t>If there is a lot of uncertainty</a:t>
            </a:r>
            <a:r>
              <a:rPr lang="en-US" altLang="en-US" baseline="0" dirty="0" smtClean="0"/>
              <a:t> over inflation and the potential for large increases, this will </a:t>
            </a:r>
            <a:r>
              <a:rPr lang="en-US" altLang="en-US" dirty="0" smtClean="0"/>
              <a:t>make the bank less likely to make a large or long-term loan.</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Image: </a:t>
            </a:r>
            <a:r>
              <a:rPr lang="en-US" altLang="en-US" b="0" i="0" baseline="0" dirty="0" smtClean="0"/>
              <a:t>Figure 8.5</a:t>
            </a:r>
            <a:endParaRPr lang="en-US" altLang="en-US" b="0" i="0" dirty="0" smtClean="0"/>
          </a:p>
          <a:p>
            <a:endParaRPr lang="en-US" altLang="en-US" b="1" i="1" dirty="0" smtClean="0"/>
          </a:p>
          <a:p>
            <a:r>
              <a:rPr lang="en-US" altLang="en-US" b="1" i="1" dirty="0" smtClean="0"/>
              <a:t>Lecture notes:</a:t>
            </a:r>
          </a:p>
          <a:p>
            <a:endParaRPr lang="en-US" altLang="en-US" b="1" i="1" dirty="0" smtClean="0"/>
          </a:p>
          <a:p>
            <a:pPr marL="171450" indent="-171450">
              <a:buFont typeface="Arial" panose="020B0604020202020204" pitchFamily="34" charset="0"/>
              <a:buChar char="•"/>
            </a:pPr>
            <a:r>
              <a:rPr lang="en-US" altLang="en-US" dirty="0" smtClean="0"/>
              <a:t>The chained CPI reduces the upward bias of the traditional CPI by updating the consumer</a:t>
            </a:r>
            <a:r>
              <a:rPr lang="ja-JP" altLang="en-US" dirty="0" smtClean="0"/>
              <a:t>’</a:t>
            </a:r>
            <a:r>
              <a:rPr lang="en-US" altLang="ja-JP" dirty="0" smtClean="0"/>
              <a:t>s basket of goods every month. </a:t>
            </a:r>
          </a:p>
          <a:p>
            <a:pPr marL="171450" indent="-171450">
              <a:buFont typeface="Arial" panose="020B0604020202020204" pitchFamily="34" charset="0"/>
              <a:buChar char="•"/>
            </a:pPr>
            <a:r>
              <a:rPr lang="en-US" altLang="ja-JP" dirty="0" smtClean="0"/>
              <a:t>This single correction accounts for price reductions that typically occur during the first few years after a new product has been introduced.  </a:t>
            </a:r>
          </a:p>
          <a:p>
            <a:pPr marL="171450" indent="-171450">
              <a:buFont typeface="Arial" panose="020B0604020202020204" pitchFamily="34" charset="0"/>
              <a:buChar char="•"/>
            </a:pPr>
            <a:r>
              <a:rPr lang="en-US" altLang="en-US" dirty="0" smtClean="0"/>
              <a:t>After correcting for the upward</a:t>
            </a:r>
            <a:r>
              <a:rPr lang="en-US" altLang="en-US" baseline="0" dirty="0" smtClean="0"/>
              <a:t> bias, chained CPI is lower than the traditional CPI measure.</a:t>
            </a:r>
          </a:p>
          <a:p>
            <a:pPr marL="171450" indent="-171450">
              <a:buFont typeface="Arial" panose="020B0604020202020204" pitchFamily="34" charset="0"/>
              <a:buChar char="•"/>
            </a:pPr>
            <a:endParaRPr lang="en-US" altLang="en-US" baseline="0" dirty="0" smtClean="0"/>
          </a:p>
          <a:p>
            <a:pPr marL="0" indent="0">
              <a:buFont typeface="Arial" panose="020B0604020202020204" pitchFamily="34" charset="0"/>
              <a:buNone/>
            </a:pPr>
            <a:r>
              <a:rPr lang="en-US" altLang="en-US" b="1" i="1" baseline="0" dirty="0" smtClean="0"/>
              <a:t>Lecture tip:</a:t>
            </a: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altLang="en-US" b="0" i="0" baseline="0" dirty="0" smtClean="0"/>
              <a:t>Here you can mention that Figure </a:t>
            </a:r>
            <a:r>
              <a:rPr lang="en-US" altLang="en-US" b="0" i="0" dirty="0" smtClean="0"/>
              <a:t>8.6 in the text</a:t>
            </a:r>
            <a:r>
              <a:rPr lang="en-US" altLang="en-US" b="0" i="0" baseline="0" dirty="0" smtClean="0"/>
              <a:t> shows an alternative price index (although less widely used).</a:t>
            </a:r>
          </a:p>
          <a:p>
            <a:pPr marL="171450" indent="-171450">
              <a:buFont typeface="Arial" panose="020B0604020202020204" pitchFamily="34" charset="0"/>
              <a:buChar char="•"/>
            </a:pPr>
            <a:r>
              <a:rPr lang="en-US" altLang="en-US" dirty="0" smtClean="0"/>
              <a:t>The Billion Prices Project (BPP) is an independent index that tracks prices across the Internet as an alternative to the CPI. </a:t>
            </a:r>
          </a:p>
          <a:p>
            <a:pPr marL="171450" indent="-171450">
              <a:buFont typeface="Arial" panose="020B0604020202020204" pitchFamily="34" charset="0"/>
              <a:buChar char="•"/>
            </a:pPr>
            <a:r>
              <a:rPr lang="en-US" altLang="en-US" dirty="0" smtClean="0"/>
              <a:t>As the data lines indicate, the BPP index looks very similar to the CPI;</a:t>
            </a:r>
            <a:r>
              <a:rPr lang="en-US" altLang="en-US" baseline="0" dirty="0" smtClean="0"/>
              <a:t> </a:t>
            </a:r>
            <a:r>
              <a:rPr lang="en-US" altLang="en-US" dirty="0" smtClean="0"/>
              <a:t>however, it is compiled exclusively from online retail prices and requires no input from government workers.</a:t>
            </a:r>
          </a:p>
          <a:p>
            <a:pPr marL="0" indent="0">
              <a:buFont typeface="Arial" panose="020B0604020202020204" pitchFamily="34" charset="0"/>
              <a:buNone/>
            </a:pPr>
            <a:endParaRPr lang="en-US" altLang="en-US" b="1" i="1" baseline="0"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u="none" dirty="0" smtClean="0">
                <a:latin typeface="Arial" panose="020B0604020202020204" pitchFamily="34" charset="0"/>
                <a:cs typeface="Arial" panose="020B0604020202020204" pitchFamily="34" charset="0"/>
              </a:rPr>
              <a:t>“Economics in the Media” Slide</a:t>
            </a:r>
            <a:endParaRPr lang="en-US" altLang="en-US" b="1" i="1" u="none" dirty="0" smtClean="0"/>
          </a:p>
          <a:p>
            <a:endParaRPr lang="en-US" altLang="en-US" dirty="0" smtClean="0"/>
          </a:p>
          <a:p>
            <a:r>
              <a:rPr lang="en-US" altLang="en-US" b="1" i="1" dirty="0" smtClean="0"/>
              <a:t>Lecture tip:</a:t>
            </a:r>
          </a:p>
          <a:p>
            <a:r>
              <a:rPr lang="en-US" altLang="en-US" i="1" dirty="0" smtClean="0"/>
              <a:t>The clip mentioned on the slide can be found in the Interactive Instructor’s Guide. Access the direct link by clicking the icon in the PowerPoint above.</a:t>
            </a:r>
          </a:p>
          <a:p>
            <a:endParaRPr lang="en-US" altLang="en-US" dirty="0" smtClean="0"/>
          </a:p>
          <a:p>
            <a:r>
              <a:rPr lang="en-US" altLang="en-US" i="0" dirty="0" smtClean="0"/>
              <a:t>These clips </a:t>
            </a:r>
            <a:r>
              <a:rPr lang="en-US" altLang="en-US" i="0" baseline="0" dirty="0" smtClean="0"/>
              <a:t>provide good examples of the value of money. There are a lot of other key concepts covered in this clip, including:</a:t>
            </a:r>
          </a:p>
          <a:p>
            <a:pPr marL="171450" indent="-171450">
              <a:buFont typeface="Arial" charset="0"/>
              <a:buChar char="•"/>
            </a:pPr>
            <a:r>
              <a:rPr lang="en-US" altLang="en-US" i="0" baseline="0" dirty="0" smtClean="0"/>
              <a:t>Money and banking</a:t>
            </a:r>
          </a:p>
          <a:p>
            <a:pPr marL="171450" indent="-171450">
              <a:buFont typeface="Arial" charset="0"/>
              <a:buChar char="•"/>
            </a:pPr>
            <a:r>
              <a:rPr lang="en-US" altLang="en-US" i="0" baseline="0" dirty="0" smtClean="0"/>
              <a:t>Economic growth</a:t>
            </a:r>
          </a:p>
          <a:p>
            <a:pPr marL="171450" indent="-171450">
              <a:buFont typeface="Arial" charset="0"/>
              <a:buChar char="•"/>
            </a:pPr>
            <a:r>
              <a:rPr lang="en-US" altLang="en-US" i="0" baseline="0" dirty="0" smtClean="0"/>
              <a:t>Monetary and fiscal policy</a:t>
            </a:r>
          </a:p>
          <a:p>
            <a:pPr marL="171450" indent="-171450">
              <a:buFont typeface="Arial" charset="0"/>
              <a:buChar char="•"/>
            </a:pPr>
            <a:r>
              <a:rPr lang="en-US" altLang="en-US" i="0" baseline="0" dirty="0" smtClean="0"/>
              <a:t>Inflation</a:t>
            </a:r>
          </a:p>
          <a:p>
            <a:pPr marL="171450" indent="-171450">
              <a:buFont typeface="Arial" charset="0"/>
              <a:buChar char="•"/>
            </a:pPr>
            <a:r>
              <a:rPr lang="en-US" altLang="en-US" i="0" baseline="0" dirty="0" smtClean="0"/>
              <a:t>Nominal value versus real value</a:t>
            </a:r>
          </a:p>
          <a:p>
            <a:pPr marL="171450" indent="-171450">
              <a:buFont typeface="Arial" charset="0"/>
              <a:buChar char="•"/>
            </a:pPr>
            <a:r>
              <a:rPr lang="en-US" altLang="en-US" i="0" baseline="0" dirty="0" smtClean="0"/>
              <a:t>CPI</a:t>
            </a:r>
          </a:p>
          <a:p>
            <a:pPr marL="171450" indent="-171450">
              <a:buFont typeface="Arial" charset="0"/>
              <a:buChar char="•"/>
            </a:pPr>
            <a:r>
              <a:rPr lang="en-US" altLang="en-US" i="0" baseline="0" dirty="0" smtClean="0"/>
              <a:t>Currency debasement</a:t>
            </a:r>
            <a:endParaRPr lang="en-US" altLang="en-US" i="0" dirty="0" smtClean="0"/>
          </a:p>
        </p:txBody>
      </p:sp>
      <p:sp>
        <p:nvSpPr>
          <p:cNvPr id="54275"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C00A0322-0126-4C20-85AB-71010C1AACF6}" type="slidenum">
              <a:rPr lang="en-US" altLang="en-US" sz="1800">
                <a:latin typeface="Arial" panose="020B0604020202020204" pitchFamily="34" charset="0"/>
                <a:cs typeface="Arial" panose="020B0604020202020204" pitchFamily="34" charset="0"/>
              </a:rPr>
              <a:pPr eaLnBrk="1" hangingPunct="1"/>
              <a:t>22</a:t>
            </a:fld>
            <a:endParaRPr lang="en-US" altLang="en-US" sz="1800">
              <a:latin typeface="Arial" panose="020B0604020202020204" pitchFamily="34" charset="0"/>
              <a:cs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endParaRPr lang="en-US" altLang="en-US" b="0" dirty="0" smtClean="0"/>
          </a:p>
          <a:p>
            <a:r>
              <a:rPr lang="en-US" altLang="en-US" b="0" dirty="0" smtClean="0"/>
              <a:t>Shoe-leather costs:</a:t>
            </a:r>
          </a:p>
          <a:p>
            <a:pPr marL="171450" indent="-171450">
              <a:buFont typeface="Arial" panose="020B0604020202020204" pitchFamily="34" charset="0"/>
              <a:buChar char="•"/>
            </a:pPr>
            <a:r>
              <a:rPr lang="en-US" altLang="en-US" dirty="0" smtClean="0"/>
              <a:t>Money becomes more costly to hold when prices rise because the money will be worth less tomorrow than it is today.  </a:t>
            </a:r>
          </a:p>
          <a:p>
            <a:pPr marL="171450" indent="-171450">
              <a:buFont typeface="Arial" panose="020B0604020202020204" pitchFamily="34" charset="0"/>
              <a:buChar char="•"/>
            </a:pPr>
            <a:r>
              <a:rPr lang="en-US" altLang="en-US" dirty="0" smtClean="0"/>
              <a:t>Thus, people spend resources trying to use that money today rather than tomorrow.  </a:t>
            </a:r>
          </a:p>
          <a:p>
            <a:pPr marL="171450" indent="-171450">
              <a:buFont typeface="Arial" panose="020B0604020202020204" pitchFamily="34" charset="0"/>
              <a:buChar char="•"/>
            </a:pPr>
            <a:r>
              <a:rPr lang="en-US" altLang="en-US" dirty="0" smtClean="0"/>
              <a:t>Named because people would have to replace their shoes from walking to the bank so much.  </a:t>
            </a:r>
          </a:p>
          <a:p>
            <a:pPr marL="171450" indent="-171450">
              <a:buFont typeface="Arial" panose="020B0604020202020204" pitchFamily="34" charset="0"/>
              <a:buChar char="•"/>
            </a:pPr>
            <a:r>
              <a:rPr lang="en-US" altLang="en-US" dirty="0" smtClean="0"/>
              <a:t>Today, these types of costs include multiple bank or ATM visits.</a:t>
            </a:r>
          </a:p>
          <a:p>
            <a:endParaRPr lang="en-US" altLang="en-US" dirty="0" smtClean="0"/>
          </a:p>
          <a:p>
            <a:r>
              <a:rPr lang="en-US" altLang="en-US" b="0" dirty="0" smtClean="0"/>
              <a:t>Money illusion:</a:t>
            </a:r>
          </a:p>
          <a:p>
            <a:pPr marL="171450" indent="-171450">
              <a:buFont typeface="Arial" panose="020B0604020202020204" pitchFamily="34" charset="0"/>
              <a:buChar char="•"/>
            </a:pPr>
            <a:r>
              <a:rPr lang="en-US" altLang="en-US" dirty="0" smtClean="0"/>
              <a:t>If the price of a movie goes up 10 percent, but our wages and all other prices go up about the same amount, we ought to conclude that the real terms of trade have stayed more or less the same.  </a:t>
            </a:r>
          </a:p>
          <a:p>
            <a:pPr marL="171450" indent="-171450">
              <a:buFont typeface="Arial" panose="020B0604020202020204" pitchFamily="34" charset="0"/>
              <a:buChar char="•"/>
            </a:pPr>
            <a:r>
              <a:rPr lang="en-US" altLang="en-US" dirty="0" smtClean="0"/>
              <a:t>But many people conclude, mistakenly, that movies have become </a:t>
            </a:r>
            <a:r>
              <a:rPr lang="en-US" altLang="ja-JP" dirty="0" smtClean="0"/>
              <a:t>more expensive. </a:t>
            </a:r>
          </a:p>
          <a:p>
            <a:pPr marL="171450" indent="-171450">
              <a:buFont typeface="Arial" panose="020B0604020202020204" pitchFamily="34" charset="0"/>
              <a:buChar char="•"/>
            </a:pPr>
            <a:r>
              <a:rPr lang="en-US" altLang="ja-JP" dirty="0" smtClean="0"/>
              <a:t>They treat this as a change in relative price: they may go see fewer movies or make other decisions based on this new price.  </a:t>
            </a:r>
          </a:p>
          <a:p>
            <a:pPr marL="171450" indent="-171450">
              <a:buFont typeface="Arial" panose="020B0604020202020204" pitchFamily="34" charset="0"/>
              <a:buChar char="•"/>
            </a:pPr>
            <a:r>
              <a:rPr lang="en-US" altLang="ja-JP" dirty="0" smtClean="0"/>
              <a:t>Economists call this </a:t>
            </a:r>
            <a:r>
              <a:rPr lang="en-US" altLang="ja-JP" b="1" dirty="0" smtClean="0"/>
              <a:t>money illusion</a:t>
            </a:r>
            <a:r>
              <a:rPr lang="en-US" altLang="ja-JP" dirty="0" smtClean="0"/>
              <a:t>.</a:t>
            </a:r>
            <a:endParaRPr lang="en-US" alt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endParaRPr lang="en-US" altLang="en-US" b="1" i="1" dirty="0" smtClean="0"/>
          </a:p>
          <a:p>
            <a:pPr marL="0" indent="0">
              <a:buFont typeface="Arial" panose="020B0604020202020204" pitchFamily="34" charset="0"/>
              <a:buNone/>
            </a:pPr>
            <a:r>
              <a:rPr lang="en-US" altLang="en-US" dirty="0" smtClean="0"/>
              <a:t>The real wage is a</a:t>
            </a:r>
            <a:r>
              <a:rPr lang="en-US" altLang="en-US" baseline="0" dirty="0" smtClean="0"/>
              <a:t> better measure of what a </a:t>
            </a:r>
            <a:r>
              <a:rPr lang="en-US" altLang="en-US" dirty="0" smtClean="0"/>
              <a:t>worker earns in terms of purchasing power.</a:t>
            </a:r>
          </a:p>
          <a:p>
            <a:pPr marL="171450" indent="-171450">
              <a:buFont typeface="Arial" panose="020B0604020202020204" pitchFamily="34" charset="0"/>
              <a:buChar char="•"/>
            </a:pPr>
            <a:r>
              <a:rPr lang="en-US" altLang="en-US" dirty="0" smtClean="0"/>
              <a:t>Money illusion causes workers to irrationally focus on their nominal wage instead of their real wage.  </a:t>
            </a:r>
          </a:p>
          <a:p>
            <a:pPr marL="171450" indent="-171450">
              <a:buFont typeface="Arial" panose="020B0604020202020204" pitchFamily="34" charset="0"/>
              <a:buChar char="•"/>
            </a:pPr>
            <a:r>
              <a:rPr lang="en-US" altLang="en-US" dirty="0" smtClean="0"/>
              <a:t>They might then insist on real wages that are too high, given changes in the price level.  </a:t>
            </a:r>
          </a:p>
          <a:p>
            <a:pPr marL="171450" indent="-171450">
              <a:buFont typeface="Arial" panose="020B0604020202020204" pitchFamily="34" charset="0"/>
              <a:buChar char="•"/>
            </a:pPr>
            <a:endParaRPr lang="en-US" altLang="en-US" dirty="0" smtClean="0"/>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altLang="en-US" baseline="0" dirty="0" smtClean="0"/>
              <a:t>Remind students that this is an important takeaway for their future wage negotiations:</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baseline="0" dirty="0" smtClean="0"/>
              <a:t>If the price level increases more than your nominal wage, this is a real wage cut.</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baseline="0" dirty="0" smtClean="0"/>
              <a:t>If the price level increases less than your nominal wage, this is a real wage increase.</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baseline="0" dirty="0" smtClean="0"/>
              <a:t>If the price level and nominal wage increase by the same amount, there is no change in the real wage.</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baseline="0" dirty="0" smtClean="0"/>
              <a:t>If the price level falls and there is no change to the nominal wage, this is a real wage increase.</a:t>
            </a:r>
            <a:endParaRPr lang="en-US" altLang="en-US" dirty="0" smtClean="0"/>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en-US" b="0" i="1" dirty="0" smtClean="0"/>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b="1" i="1" dirty="0" smtClean="0"/>
              <a:t>Lecture tip:</a:t>
            </a:r>
            <a:r>
              <a:rPr lang="en-US" altLang="en-US" b="1" i="1" baseline="0" dirty="0" smtClean="0"/>
              <a:t> </a:t>
            </a:r>
            <a:r>
              <a:rPr lang="en-US" altLang="en-US" b="0" i="0" dirty="0" smtClean="0"/>
              <a:t>You can explain</a:t>
            </a:r>
            <a:r>
              <a:rPr lang="en-US" altLang="en-US" b="0" i="0" baseline="0" dirty="0" smtClean="0"/>
              <a:t> to students that n</a:t>
            </a:r>
            <a:r>
              <a:rPr lang="en-US" altLang="en-US" b="0" i="0" dirty="0" smtClean="0"/>
              <a:t>ominal wage</a:t>
            </a:r>
            <a:r>
              <a:rPr lang="en-US" altLang="en-US" b="0" i="0" baseline="0" dirty="0" smtClean="0"/>
              <a:t> is</a:t>
            </a:r>
            <a:r>
              <a:rPr lang="en-US" altLang="en-US" b="0" i="0" dirty="0" smtClean="0"/>
              <a:t> analogous</a:t>
            </a:r>
            <a:r>
              <a:rPr lang="en-US" altLang="en-US" b="0" i="0" baseline="0" dirty="0" smtClean="0"/>
              <a:t> to nominal GDP.</a:t>
            </a:r>
            <a:endParaRPr lang="en-US" altLang="en-US" dirty="0" smtClean="0"/>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dirty="0" smtClean="0"/>
              <a:t>Ask students to recall</a:t>
            </a:r>
            <a:r>
              <a:rPr lang="en-US" altLang="en-US" baseline="0" dirty="0" smtClean="0"/>
              <a:t> that</a:t>
            </a:r>
            <a:r>
              <a:rPr lang="en-US" altLang="en-US" dirty="0" smtClean="0"/>
              <a:t> inflation is the percentage</a:t>
            </a:r>
            <a:r>
              <a:rPr lang="en-US" altLang="en-US" baseline="0" dirty="0" smtClean="0"/>
              <a:t> change in the price level.</a:t>
            </a:r>
          </a:p>
          <a:p>
            <a:endParaRPr lang="en-US" alt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Clicker question:</a:t>
            </a:r>
            <a:endParaRPr lang="en-US" altLang="en-US" i="1" dirty="0" smtClean="0"/>
          </a:p>
          <a:p>
            <a:r>
              <a:rPr lang="en-US" altLang="en-US" dirty="0" smtClean="0"/>
              <a:t>Correct answer: A, Nominal wages are higher and real wages remained constant</a:t>
            </a:r>
          </a:p>
          <a:p>
            <a:endParaRPr lang="en-US" altLang="en-US" dirty="0" smtClean="0"/>
          </a:p>
          <a:p>
            <a:pPr marL="171450" indent="-171450">
              <a:buFont typeface="Arial" panose="020B0604020202020204" pitchFamily="34" charset="0"/>
              <a:buChar char="•"/>
            </a:pPr>
            <a:r>
              <a:rPr lang="en-US" altLang="en-US" dirty="0" smtClean="0"/>
              <a:t>If prices and wages both change at the same rate, nothing changes in real terms.  </a:t>
            </a:r>
          </a:p>
          <a:p>
            <a:pPr marL="171450" indent="-171450">
              <a:buFont typeface="Arial" panose="020B0604020202020204" pitchFamily="34" charset="0"/>
              <a:buChar char="•"/>
            </a:pPr>
            <a:r>
              <a:rPr lang="en-US" altLang="en-US" dirty="0" smtClean="0"/>
              <a:t>However, they both went up, so that is a nominal (unadjusted) increase.</a:t>
            </a:r>
          </a:p>
          <a:p>
            <a:endParaRPr lang="en-US" altLang="en-US" dirty="0" smtClean="0"/>
          </a:p>
        </p:txBody>
      </p:sp>
    </p:spTree>
    <p:extLst>
      <p:ext uri="{BB962C8B-B14F-4D97-AF65-F5344CB8AC3E}">
        <p14:creationId xmlns:p14="http://schemas.microsoft.com/office/powerpoint/2010/main" val="15851620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Clicker question:</a:t>
            </a:r>
          </a:p>
          <a:p>
            <a:r>
              <a:rPr lang="en-US" altLang="en-US" dirty="0" smtClean="0"/>
              <a:t>Correct answer: C, Money illusion</a:t>
            </a:r>
          </a:p>
          <a:p>
            <a:endParaRPr lang="en-US" altLang="en-US" dirty="0" smtClean="0"/>
          </a:p>
          <a:p>
            <a:pPr marL="0" indent="0">
              <a:buFont typeface="Arial" panose="020B0604020202020204" pitchFamily="34" charset="0"/>
              <a:buNone/>
            </a:pPr>
            <a:r>
              <a:rPr lang="en-US" altLang="en-US" dirty="0" smtClean="0"/>
              <a:t>Money illusion is where people only consider nominal changes instead of real changes in prices and wages.</a:t>
            </a:r>
          </a:p>
          <a:p>
            <a:endParaRPr lang="en-US" altLang="en-US" dirty="0" smtClean="0"/>
          </a:p>
        </p:txBody>
      </p:sp>
    </p:spTree>
    <p:extLst>
      <p:ext uri="{BB962C8B-B14F-4D97-AF65-F5344CB8AC3E}">
        <p14:creationId xmlns:p14="http://schemas.microsoft.com/office/powerpoint/2010/main" val="26726624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endParaRPr lang="en-US" altLang="en-US" b="0" i="0" dirty="0" smtClean="0"/>
          </a:p>
          <a:p>
            <a:r>
              <a:rPr lang="en-US" altLang="en-US" b="0" i="0" dirty="0" smtClean="0"/>
              <a:t>Menu costs:</a:t>
            </a:r>
            <a:r>
              <a:rPr lang="en-US" altLang="en-US" b="0" i="0" baseline="0" dirty="0" smtClean="0"/>
              <a:t> </a:t>
            </a:r>
            <a:r>
              <a:rPr lang="en-US" altLang="en-US" dirty="0" smtClean="0"/>
              <a:t>Tangible </a:t>
            </a:r>
            <a:r>
              <a:rPr lang="en-US" altLang="en-US" baseline="0" dirty="0" smtClean="0"/>
              <a:t>costs to firms for changed prices</a:t>
            </a:r>
          </a:p>
          <a:p>
            <a:pPr marL="171450" lvl="0" indent="-171450">
              <a:buFont typeface="Arial" panose="020B0604020202020204" pitchFamily="34" charset="0"/>
              <a:buChar char="•"/>
            </a:pPr>
            <a:r>
              <a:rPr lang="en-US" altLang="en-US" baseline="0" dirty="0" smtClean="0"/>
              <a:t>For example, if Walmart chooses to increase prices, they must reprint all price labels (using capital and inputs) and use more labor hours to replace the price tags. </a:t>
            </a:r>
          </a:p>
          <a:p>
            <a:pPr marL="171450" lvl="0" indent="-171450">
              <a:buFont typeface="Arial" panose="020B0604020202020204" pitchFamily="34" charset="0"/>
              <a:buChar char="•"/>
            </a:pPr>
            <a:r>
              <a:rPr lang="en-US" altLang="en-US" baseline="0" dirty="0" smtClean="0"/>
              <a:t>The costs to Walmart of the paper, ink, rental cost of printing machines,  and workers are part of menu costs.</a:t>
            </a:r>
          </a:p>
          <a:p>
            <a:pPr marL="171450" indent="-171450">
              <a:buFont typeface="Arial" panose="020B0604020202020204" pitchFamily="34" charset="0"/>
              <a:buChar char="•"/>
            </a:pPr>
            <a:endParaRPr lang="en-US" altLang="en-US" baseline="0" dirty="0" smtClean="0"/>
          </a:p>
          <a:p>
            <a:pPr marL="0" indent="0">
              <a:buFont typeface="Arial" panose="020B0604020202020204" pitchFamily="34" charset="0"/>
              <a:buNone/>
            </a:pPr>
            <a:r>
              <a:rPr lang="en-US" altLang="en-US" dirty="0" smtClean="0"/>
              <a:t>Uncertainty about future price levels:</a:t>
            </a:r>
          </a:p>
          <a:p>
            <a:pPr marL="171450" indent="-171450">
              <a:buFont typeface="Arial" panose="020B0604020202020204" pitchFamily="34" charset="0"/>
              <a:buChar char="•"/>
            </a:pPr>
            <a:r>
              <a:rPr lang="en-US" altLang="en-US" dirty="0" smtClean="0"/>
              <a:t>In a normal production process, funds must be spent today and then repaid in the future—after the output sells.</a:t>
            </a:r>
          </a:p>
          <a:p>
            <a:pPr marL="171450" indent="-171450">
              <a:buFont typeface="Arial" panose="020B0604020202020204" pitchFamily="34" charset="0"/>
              <a:buChar char="•"/>
            </a:pPr>
            <a:r>
              <a:rPr lang="en-US" altLang="en-US" dirty="0" smtClean="0"/>
              <a:t>But for this sequence of events to occur, businesses must make promises to deliver payments in the future, including</a:t>
            </a:r>
            <a:r>
              <a:rPr lang="en-US" altLang="en-US" baseline="0" dirty="0" smtClean="0"/>
              <a:t> </a:t>
            </a:r>
            <a:r>
              <a:rPr lang="en-US" altLang="en-US" dirty="0" smtClean="0"/>
              <a:t>payments to workers and lenders. </a:t>
            </a:r>
          </a:p>
          <a:p>
            <a:pPr marL="171450" indent="-171450">
              <a:buFont typeface="Arial" panose="020B0604020202020204" pitchFamily="34" charset="0"/>
              <a:buChar char="•"/>
            </a:pPr>
            <a:r>
              <a:rPr lang="en-US" altLang="en-US" dirty="0" smtClean="0"/>
              <a:t>Thus, two types of long-term agreements form the foundation for production: wages and loan contracts. </a:t>
            </a:r>
          </a:p>
          <a:p>
            <a:pPr marL="171450" indent="-171450">
              <a:buFont typeface="Arial" panose="020B0604020202020204" pitchFamily="34" charset="0"/>
              <a:buChar char="•"/>
            </a:pPr>
            <a:r>
              <a:rPr lang="en-US" altLang="en-US" dirty="0" smtClean="0"/>
              <a:t>Both of these involve agreements for dollars to be delivered in future periods.</a:t>
            </a:r>
          </a:p>
          <a:p>
            <a:pPr marL="171450" indent="-171450">
              <a:buFont typeface="Arial" panose="020B0604020202020204" pitchFamily="34" charset="0"/>
              <a:buChar char="•"/>
            </a:pPr>
            <a:r>
              <a:rPr lang="en-US" altLang="en-US" sz="1200" dirty="0" smtClean="0">
                <a:latin typeface="Helvetica Neue" charset="0"/>
              </a:rPr>
              <a:t>In</a:t>
            </a:r>
            <a:r>
              <a:rPr lang="en-US" altLang="en-US" sz="1200" baseline="0" dirty="0" smtClean="0">
                <a:latin typeface="Helvetica Neue" charset="0"/>
              </a:rPr>
              <a:t> other words, f</a:t>
            </a:r>
            <a:r>
              <a:rPr lang="en-US" altLang="en-US" sz="1200" dirty="0" smtClean="0">
                <a:latin typeface="Helvetica Neue" charset="0"/>
              </a:rPr>
              <a:t>irms may have to borrow today and pay back the money later.</a:t>
            </a:r>
            <a:endParaRPr lang="en-US" altLang="en-US" sz="1200" dirty="0" smtClean="0">
              <a:latin typeface="+mn-lt"/>
            </a:endParaRPr>
          </a:p>
          <a:p>
            <a:pPr marL="171450" indent="-171450">
              <a:buFont typeface="Arial" panose="020B0604020202020204" pitchFamily="34" charset="0"/>
              <a:buChar char="•"/>
            </a:pPr>
            <a:r>
              <a:rPr lang="en-US" altLang="en-US" sz="1200" dirty="0" smtClean="0">
                <a:latin typeface="+mn-lt"/>
              </a:rPr>
              <a:t>Uncertainty</a:t>
            </a:r>
            <a:r>
              <a:rPr lang="en-US" altLang="en-US" sz="1200" baseline="0" dirty="0" smtClean="0">
                <a:latin typeface="+mn-lt"/>
              </a:rPr>
              <a:t> regarding future prices makes loans and contracts subject to inflation risk.</a:t>
            </a:r>
          </a:p>
          <a:p>
            <a:pPr marL="171450" indent="-171450">
              <a:buFont typeface="Arial" panose="020B0604020202020204" pitchFamily="34" charset="0"/>
              <a:buChar char="•"/>
            </a:pPr>
            <a:r>
              <a:rPr lang="en-US" altLang="en-US" sz="1200" baseline="0" dirty="0" smtClean="0">
                <a:latin typeface="+mn-lt"/>
              </a:rPr>
              <a:t>If the price level is not accurately predicted, this can impose costs on lenders or borrowers depending on the direction and magnitude of inflation (</a:t>
            </a:r>
            <a:r>
              <a:rPr lang="en-US" altLang="en-US" sz="1200" i="1" baseline="0" dirty="0" smtClean="0">
                <a:latin typeface="+mn-lt"/>
              </a:rPr>
              <a:t>deflation</a:t>
            </a:r>
            <a:r>
              <a:rPr lang="en-US" altLang="en-US" sz="1200" baseline="0" dirty="0" smtClean="0">
                <a:latin typeface="+mn-lt"/>
              </a:rPr>
              <a:t>).</a:t>
            </a:r>
            <a:endParaRPr lang="en-US" altLang="en-US" sz="1200" dirty="0" smtClean="0">
              <a:latin typeface="Helvetica Neue"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b="1" i="1" dirty="0" smtClean="0"/>
              <a:t>Lecture notes:</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en-US" b="1" i="1" dirty="0" smtClean="0"/>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altLang="en-US" dirty="0" smtClean="0"/>
              <a:t>The </a:t>
            </a:r>
            <a:r>
              <a:rPr lang="en-US" altLang="ja-JP" dirty="0" smtClean="0"/>
              <a:t>future periods may have lower real values of money if inflation occurs.  </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ja-JP" dirty="0" smtClean="0"/>
              <a:t>This could hurt workers and lenders, and makes those parties incur risk when they agree to long-term monetary agreements.</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dirty="0" smtClean="0"/>
              <a:t>Whether</a:t>
            </a:r>
            <a:r>
              <a:rPr lang="en-US" altLang="en-US" baseline="0" dirty="0" smtClean="0"/>
              <a:t> workers and lenders or borrowers are hurt depends on whether the price level rises or falls unexpectedly.</a:t>
            </a:r>
            <a:endParaRPr lang="en-US" altLang="en-US" dirty="0" smtClean="0"/>
          </a:p>
          <a:p>
            <a:endParaRPr lang="en-US" altLang="en-US" b="1" i="1" dirty="0" smtClean="0"/>
          </a:p>
          <a:p>
            <a:r>
              <a:rPr lang="en-US" altLang="en-US" b="1" i="1" dirty="0" smtClean="0"/>
              <a:t>Lecture tip:</a:t>
            </a:r>
            <a:r>
              <a:rPr lang="en-US" altLang="en-US" b="1" i="1" baseline="0" dirty="0" smtClean="0"/>
              <a:t> </a:t>
            </a:r>
            <a:r>
              <a:rPr lang="en-US" altLang="en-US" dirty="0" smtClean="0"/>
              <a:t>Emphasize that the timeline shows that agreements are made </a:t>
            </a:r>
            <a:r>
              <a:rPr lang="en-US" altLang="en-US" i="1" dirty="0" smtClean="0"/>
              <a:t>before</a:t>
            </a:r>
            <a:r>
              <a:rPr lang="en-US" altLang="en-US" dirty="0" smtClean="0"/>
              <a:t> production begins.</a:t>
            </a:r>
          </a:p>
          <a:p>
            <a:endParaRPr lang="en-US" alt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endParaRPr lang="en-US" altLang="en-US" b="1" i="1" dirty="0" smtClean="0"/>
          </a:p>
          <a:p>
            <a:r>
              <a:rPr lang="en-US" altLang="en-US" dirty="0" smtClean="0"/>
              <a:t>If </a:t>
            </a:r>
            <a:r>
              <a:rPr lang="en-US" altLang="en-US" u="none" dirty="0" smtClean="0"/>
              <a:t>inflation </a:t>
            </a:r>
            <a:r>
              <a:rPr lang="en-US" altLang="en-US" i="1" u="none" dirty="0" smtClean="0"/>
              <a:t>unexpectedly</a:t>
            </a:r>
            <a:r>
              <a:rPr lang="en-US" altLang="en-US" u="none" dirty="0" smtClean="0"/>
              <a:t> </a:t>
            </a:r>
            <a:r>
              <a:rPr lang="en-US" altLang="en-US" dirty="0" smtClean="0"/>
              <a:t>rises during those five years:</a:t>
            </a:r>
          </a:p>
          <a:p>
            <a:pPr marL="171450" indent="-171450">
              <a:buFont typeface="Arial" panose="020B0604020202020204" pitchFamily="34" charset="0"/>
              <a:buChar char="•"/>
            </a:pPr>
            <a:r>
              <a:rPr lang="en-US" altLang="en-US" dirty="0" smtClean="0"/>
              <a:t>Inflation will devalue your future (real)</a:t>
            </a:r>
            <a:r>
              <a:rPr lang="en-US" altLang="en-US" baseline="0" dirty="0" smtClean="0"/>
              <a:t> </a:t>
            </a:r>
            <a:r>
              <a:rPr lang="en-US" altLang="en-US" dirty="0" smtClean="0"/>
              <a:t>payment to the bank.</a:t>
            </a:r>
          </a:p>
          <a:p>
            <a:pPr marL="171450" indent="-171450">
              <a:buFont typeface="Arial" panose="020B0604020202020204" pitchFamily="34" charset="0"/>
              <a:buChar char="•"/>
            </a:pPr>
            <a:r>
              <a:rPr lang="en-US" altLang="en-US" dirty="0" smtClean="0"/>
              <a:t>You (</a:t>
            </a:r>
            <a:r>
              <a:rPr lang="en-US" altLang="en-US" i="1" dirty="0" smtClean="0"/>
              <a:t>the borrower</a:t>
            </a:r>
            <a:r>
              <a:rPr lang="en-US" altLang="en-US" dirty="0" smtClean="0"/>
              <a:t>)</a:t>
            </a:r>
            <a:r>
              <a:rPr lang="en-US" altLang="en-US" baseline="0" dirty="0" smtClean="0"/>
              <a:t> </a:t>
            </a:r>
            <a:r>
              <a:rPr lang="en-US" altLang="en-US" dirty="0" smtClean="0"/>
              <a:t>will be better off, but the bank (</a:t>
            </a:r>
            <a:r>
              <a:rPr lang="en-US" altLang="en-US" i="1" dirty="0" smtClean="0"/>
              <a:t>the lender</a:t>
            </a:r>
            <a:r>
              <a:rPr lang="en-US" altLang="en-US" dirty="0" smtClean="0"/>
              <a:t>) will be worse off. </a:t>
            </a:r>
          </a:p>
          <a:p>
            <a:pPr marL="171450" indent="-171450">
              <a:buFont typeface="Arial" panose="020B0604020202020204" pitchFamily="34" charset="0"/>
              <a:buChar char="•"/>
            </a:pPr>
            <a:r>
              <a:rPr lang="en-US" altLang="en-US" dirty="0" smtClean="0"/>
              <a:t>Surprise inflation redistributes wealth </a:t>
            </a:r>
            <a:r>
              <a:rPr lang="en-US" altLang="en-US" i="1" dirty="0" smtClean="0"/>
              <a:t>from</a:t>
            </a:r>
            <a:r>
              <a:rPr lang="en-US" altLang="en-US" dirty="0" smtClean="0"/>
              <a:t> lenders </a:t>
            </a:r>
            <a:r>
              <a:rPr lang="en-US" altLang="en-US" i="1" dirty="0" smtClean="0"/>
              <a:t>to</a:t>
            </a:r>
            <a:r>
              <a:rPr lang="en-US" altLang="en-US" dirty="0" smtClean="0"/>
              <a:t> borrowers. </a:t>
            </a:r>
          </a:p>
          <a:p>
            <a:pPr marL="0" indent="0">
              <a:buFont typeface="Arial" panose="020B0604020202020204" pitchFamily="34" charset="0"/>
              <a:buNone/>
            </a:pPr>
            <a:endParaRPr lang="en-US" altLang="en-US" dirty="0" smtClean="0"/>
          </a:p>
          <a:p>
            <a:pPr marL="0" indent="0">
              <a:buFont typeface="Arial" panose="020B0604020202020204" pitchFamily="34" charset="0"/>
              <a:buNone/>
            </a:pPr>
            <a:r>
              <a:rPr lang="en-US" altLang="en-US" dirty="0" smtClean="0"/>
              <a:t>If both you and the bank fully </a:t>
            </a:r>
            <a:r>
              <a:rPr lang="en-US" altLang="en-US" i="1" u="none" dirty="0" smtClean="0"/>
              <a:t>expect</a:t>
            </a:r>
            <a:r>
              <a:rPr lang="en-US" altLang="en-US" u="none" dirty="0" smtClean="0"/>
              <a:t> the inflation </a:t>
            </a:r>
            <a:r>
              <a:rPr lang="en-US" altLang="en-US" dirty="0" smtClean="0"/>
              <a:t>to occur:</a:t>
            </a:r>
          </a:p>
          <a:p>
            <a:pPr marL="171450" indent="-171450">
              <a:buFont typeface="Arial" panose="020B0604020202020204" pitchFamily="34" charset="0"/>
              <a:buChar char="•"/>
            </a:pPr>
            <a:r>
              <a:rPr lang="en-US" altLang="en-US" dirty="0" smtClean="0"/>
              <a:t>The bank will require more in return for the loan.</a:t>
            </a:r>
          </a:p>
          <a:p>
            <a:pPr marL="171450" indent="-171450">
              <a:buFont typeface="Arial" panose="020B0604020202020204" pitchFamily="34" charset="0"/>
              <a:buChar char="•"/>
            </a:pPr>
            <a:r>
              <a:rPr lang="en-US" altLang="en-US" dirty="0" smtClean="0"/>
              <a:t>Inflation will have any redistributive effects.</a:t>
            </a:r>
          </a:p>
          <a:p>
            <a:pPr marL="171450" indent="-171450">
              <a:buFont typeface="Arial" panose="020B0604020202020204" pitchFamily="34" charset="0"/>
              <a:buChar char="•"/>
            </a:pPr>
            <a:endParaRPr lang="en-US" altLang="en-US" dirty="0" smtClean="0"/>
          </a:p>
          <a:p>
            <a:pPr marL="0" indent="0">
              <a:buFont typeface="Arial" panose="020B0604020202020204" pitchFamily="34" charset="0"/>
              <a:buNone/>
            </a:pPr>
            <a:r>
              <a:rPr lang="en-US" altLang="en-US" dirty="0" smtClean="0"/>
              <a:t>If</a:t>
            </a:r>
            <a:r>
              <a:rPr lang="en-US" altLang="en-US" baseline="0" dirty="0" smtClean="0"/>
              <a:t> </a:t>
            </a:r>
            <a:r>
              <a:rPr lang="en-US" altLang="en-US" i="1" u="none" baseline="0" dirty="0" smtClean="0"/>
              <a:t>unexpected deflation </a:t>
            </a:r>
            <a:r>
              <a:rPr lang="en-US" altLang="en-US" baseline="0" dirty="0" smtClean="0"/>
              <a:t>occurs:</a:t>
            </a:r>
            <a:endParaRPr lang="en-US" altLang="en-US" dirty="0" smtClean="0"/>
          </a:p>
          <a:p>
            <a:pPr marL="171450" indent="-171450">
              <a:buFont typeface="Arial" panose="020B0604020202020204" pitchFamily="34" charset="0"/>
              <a:buChar char="•"/>
            </a:pPr>
            <a:r>
              <a:rPr lang="en-US" altLang="en-US" dirty="0" smtClean="0"/>
              <a:t>Deflation</a:t>
            </a:r>
            <a:r>
              <a:rPr lang="en-US" altLang="en-US" baseline="0" dirty="0" smtClean="0"/>
              <a:t> will increase your future (real) payment to the bank.</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dirty="0" smtClean="0"/>
              <a:t>You (the borrower)</a:t>
            </a:r>
            <a:r>
              <a:rPr lang="en-US" altLang="en-US" baseline="0" dirty="0" smtClean="0"/>
              <a:t> </a:t>
            </a:r>
            <a:r>
              <a:rPr lang="en-US" altLang="en-US" dirty="0" smtClean="0"/>
              <a:t>will be worse off, but the bank (the lender) will be better off.</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dirty="0" smtClean="0"/>
              <a:t>Surprise deflation redistributes wealth </a:t>
            </a:r>
            <a:r>
              <a:rPr lang="en-US" altLang="en-US" i="1" dirty="0" smtClean="0"/>
              <a:t>from</a:t>
            </a:r>
            <a:r>
              <a:rPr lang="en-US" altLang="en-US" dirty="0" smtClean="0"/>
              <a:t> borrowers </a:t>
            </a:r>
            <a:r>
              <a:rPr lang="en-US" altLang="en-US" i="1" dirty="0" smtClean="0"/>
              <a:t>to</a:t>
            </a:r>
            <a:r>
              <a:rPr lang="en-US" altLang="en-US" dirty="0" smtClean="0"/>
              <a:t> lenders. </a:t>
            </a:r>
          </a:p>
          <a:p>
            <a:pPr marL="0" indent="0">
              <a:buFont typeface="Arial" panose="020B0604020202020204" pitchFamily="34" charset="0"/>
              <a:buNone/>
            </a:pPr>
            <a:endParaRPr lang="en-US" altLang="en-US" dirty="0" smtClean="0"/>
          </a:p>
          <a:p>
            <a:pPr marL="0" indent="0">
              <a:buFont typeface="Arial" panose="020B0604020202020204" pitchFamily="34" charset="0"/>
              <a:buNone/>
            </a:pPr>
            <a:r>
              <a:rPr lang="en-US" altLang="en-US" dirty="0" smtClean="0"/>
              <a:t>In the United States, inflation has been low and steady since the early 1980s. </a:t>
            </a:r>
          </a:p>
          <a:p>
            <a:pPr marL="171450" indent="-171450">
              <a:buFont typeface="Arial" panose="020B0604020202020204" pitchFamily="34" charset="0"/>
              <a:buChar char="•"/>
            </a:pPr>
            <a:r>
              <a:rPr lang="en-US" altLang="en-US" dirty="0" smtClean="0"/>
              <a:t>Therefore, surprises are rare. </a:t>
            </a:r>
          </a:p>
          <a:p>
            <a:pPr marL="171450" indent="-171450">
              <a:buFont typeface="Arial" panose="020B0604020202020204" pitchFamily="34" charset="0"/>
              <a:buChar char="•"/>
            </a:pPr>
            <a:r>
              <a:rPr lang="en-US" altLang="en-US" dirty="0" smtClean="0"/>
              <a:t>But nations with higher inflation rates also have a higher variability of inflation, which makes it difficult to predict. </a:t>
            </a:r>
          </a:p>
          <a:p>
            <a:pPr marL="171450" indent="-171450">
              <a:buFont typeface="Arial" panose="020B0604020202020204" pitchFamily="34" charset="0"/>
              <a:buChar char="•"/>
            </a:pPr>
            <a:r>
              <a:rPr lang="en-US" altLang="en-US" dirty="0" smtClean="0"/>
              <a:t>This is one more reason why high inflation increases the risk of making loans,</a:t>
            </a:r>
            <a:r>
              <a:rPr lang="en-US" altLang="en-US" baseline="0" dirty="0" smtClean="0"/>
              <a:t> which </a:t>
            </a:r>
            <a:r>
              <a:rPr lang="en-US" altLang="en-US" dirty="0" err="1" smtClean="0"/>
              <a:t>sare</a:t>
            </a:r>
            <a:r>
              <a:rPr lang="en-US" altLang="en-US" dirty="0" smtClean="0"/>
              <a:t> an important source of funding for business ventures. </a:t>
            </a:r>
          </a:p>
          <a:p>
            <a:endParaRPr lang="en-US" alt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Clicker question:</a:t>
            </a:r>
            <a:endParaRPr lang="en-US" altLang="en-US" i="1" dirty="0" smtClean="0"/>
          </a:p>
          <a:p>
            <a:r>
              <a:rPr lang="en-US" altLang="en-US" dirty="0" smtClean="0"/>
              <a:t>Correct answer: A, Juan is helped and the bank is hurt</a:t>
            </a:r>
          </a:p>
          <a:p>
            <a:endParaRPr lang="en-US" altLang="en-US" dirty="0" smtClean="0"/>
          </a:p>
          <a:p>
            <a:r>
              <a:rPr lang="en-US" altLang="en-US" dirty="0" smtClean="0"/>
              <a:t>Suppose Juan borrowed $200,000 and buys a house:</a:t>
            </a:r>
          </a:p>
          <a:p>
            <a:pPr marL="171450" indent="-171450">
              <a:buFont typeface="Arial" panose="020B0604020202020204" pitchFamily="34" charset="0"/>
              <a:buChar char="•"/>
            </a:pPr>
            <a:r>
              <a:rPr lang="en-US" altLang="en-US" dirty="0" smtClean="0"/>
              <a:t>In the next few years, inflation causes housing prices to rise, and the value of money to fall.  </a:t>
            </a:r>
          </a:p>
          <a:p>
            <a:pPr marL="171450" indent="-171450">
              <a:buFont typeface="Arial" panose="020B0604020202020204" pitchFamily="34" charset="0"/>
              <a:buChar char="•"/>
            </a:pPr>
            <a:r>
              <a:rPr lang="en-US" altLang="en-US" dirty="0" smtClean="0"/>
              <a:t>Juan</a:t>
            </a:r>
            <a:r>
              <a:rPr lang="ja-JP" altLang="en-US" dirty="0" smtClean="0"/>
              <a:t>’</a:t>
            </a:r>
            <a:r>
              <a:rPr lang="en-US" altLang="ja-JP" dirty="0" smtClean="0"/>
              <a:t>s house is now worth $250,000, but he still only owes the bank the original $200,000 that he borrowed (plus some interest).</a:t>
            </a:r>
          </a:p>
          <a:p>
            <a:endParaRPr lang="en-US" altLang="en-US" dirty="0" smtClean="0"/>
          </a:p>
          <a:p>
            <a:r>
              <a:rPr lang="en-US" altLang="en-US" dirty="0" smtClean="0"/>
              <a:t>The bank is hurt because the money it receives in the future from Juan (when he pays back the loan) will be worth less than when they loaned it out to him.</a:t>
            </a:r>
          </a:p>
          <a:p>
            <a:endParaRPr lang="en-US" altLang="en-US" dirty="0" smtClean="0"/>
          </a:p>
        </p:txBody>
      </p:sp>
    </p:spTree>
    <p:extLst>
      <p:ext uri="{BB962C8B-B14F-4D97-AF65-F5344CB8AC3E}">
        <p14:creationId xmlns:p14="http://schemas.microsoft.com/office/powerpoint/2010/main" val="32615879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endParaRPr lang="en-US" altLang="en-US" dirty="0" smtClean="0"/>
          </a:p>
          <a:p>
            <a:r>
              <a:rPr lang="en-US" altLang="en-US" dirty="0" smtClean="0"/>
              <a:t>If a business owner</a:t>
            </a:r>
            <a:r>
              <a:rPr lang="en-US" altLang="en-US" baseline="0" dirty="0" smtClean="0"/>
              <a:t> misreads the signal from a price increase, they </a:t>
            </a:r>
            <a:r>
              <a:rPr lang="en-US" altLang="en-US" dirty="0" smtClean="0"/>
              <a:t>could be in a lot of trouble!</a:t>
            </a:r>
          </a:p>
          <a:p>
            <a:pPr marL="171450" indent="-171450">
              <a:buFont typeface="Arial" panose="020B0604020202020204" pitchFamily="34" charset="0"/>
              <a:buChar char="•"/>
            </a:pPr>
            <a:r>
              <a:rPr lang="en-US" altLang="en-US" dirty="0" smtClean="0"/>
              <a:t>What happens if you build a new factory or hire more workers when the cause of a price increase is inflation?  </a:t>
            </a:r>
          </a:p>
          <a:p>
            <a:pPr marL="171450" indent="-171450">
              <a:buFont typeface="Arial" panose="020B0604020202020204" pitchFamily="34" charset="0"/>
              <a:buChar char="•"/>
            </a:pPr>
            <a:r>
              <a:rPr lang="en-US" altLang="en-US" dirty="0" smtClean="0"/>
              <a:t>You will spend a lot of time, money, and effort, perhaps only to see the new business fail.</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endParaRPr lang="en-US" altLang="en-US" b="1" i="1" dirty="0" smtClean="0"/>
          </a:p>
          <a:p>
            <a:r>
              <a:rPr lang="en-US" altLang="en-US" b="0" i="0" dirty="0" smtClean="0"/>
              <a:t>In</a:t>
            </a:r>
            <a:r>
              <a:rPr lang="en-US" altLang="en-US" b="0" i="0" baseline="0" dirty="0" smtClean="0"/>
              <a:t> the given example:</a:t>
            </a:r>
            <a:endParaRPr lang="en-US" altLang="en-US" b="0" i="0" dirty="0" smtClean="0"/>
          </a:p>
          <a:p>
            <a:pPr marL="171450" indent="-171450">
              <a:buFont typeface="Arial" panose="020B0604020202020204" pitchFamily="34" charset="0"/>
              <a:buChar char="•"/>
            </a:pPr>
            <a:r>
              <a:rPr lang="en-US" altLang="en-US" dirty="0" smtClean="0"/>
              <a:t>The value of the house just kept pace with inflation. </a:t>
            </a:r>
          </a:p>
          <a:p>
            <a:pPr marL="171450" indent="-171450">
              <a:buFont typeface="Arial" panose="020B0604020202020204" pitchFamily="34" charset="0"/>
              <a:buChar char="•"/>
            </a:pPr>
            <a:r>
              <a:rPr lang="en-US" altLang="en-US" dirty="0" smtClean="0"/>
              <a:t>In real terms, the value of the house did not rise. </a:t>
            </a:r>
          </a:p>
          <a:p>
            <a:pPr marL="171450" indent="-171450">
              <a:buFont typeface="Arial" panose="020B0604020202020204" pitchFamily="34" charset="0"/>
              <a:buChar char="•"/>
            </a:pPr>
            <a:r>
              <a:rPr lang="en-US" altLang="en-US" dirty="0" smtClean="0"/>
              <a:t>However, the homeowner</a:t>
            </a:r>
            <a:r>
              <a:rPr lang="en-US" altLang="en-US" baseline="0" dirty="0" smtClean="0"/>
              <a:t> </a:t>
            </a:r>
            <a:r>
              <a:rPr lang="en-US" altLang="en-US" dirty="0" smtClean="0"/>
              <a:t>would still be required to pay a significant tax upon the sale of their home. </a:t>
            </a:r>
          </a:p>
          <a:p>
            <a:pPr marL="171450" indent="-171450">
              <a:buFont typeface="Arial" panose="020B0604020202020204" pitchFamily="34" charset="0"/>
              <a:buChar char="•"/>
            </a:pPr>
            <a:r>
              <a:rPr lang="en-US" altLang="en-US" dirty="0" smtClean="0"/>
              <a:t>As it turns out, the amount of their tax is determined by inflation and not by the tax laws.</a:t>
            </a:r>
          </a:p>
          <a:p>
            <a:pPr marL="171450" indent="-171450">
              <a:buFont typeface="Arial" panose="020B0604020202020204" pitchFamily="34" charset="0"/>
              <a:buChar char="•"/>
            </a:pPr>
            <a:r>
              <a:rPr lang="en-US" altLang="en-US" dirty="0" smtClean="0"/>
              <a:t>If there had been no inflation, the homeowner</a:t>
            </a:r>
            <a:r>
              <a:rPr lang="en-US" altLang="en-US" baseline="0" dirty="0" smtClean="0"/>
              <a:t> </a:t>
            </a:r>
            <a:r>
              <a:rPr lang="en-US" altLang="en-US" dirty="0" smtClean="0"/>
              <a:t>would have owed no tax.</a:t>
            </a:r>
          </a:p>
        </p:txBody>
      </p:sp>
    </p:spTree>
    <p:extLst>
      <p:ext uri="{BB962C8B-B14F-4D97-AF65-F5344CB8AC3E}">
        <p14:creationId xmlns:p14="http://schemas.microsoft.com/office/powerpoint/2010/main" val="3620582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endParaRPr lang="en-US" altLang="en-US" b="1" i="1" dirty="0" smtClean="0"/>
          </a:p>
          <a:p>
            <a:pPr marL="0" indent="0">
              <a:buFont typeface="Arial" panose="020B0604020202020204" pitchFamily="34" charset="0"/>
              <a:buNone/>
            </a:pPr>
            <a:r>
              <a:rPr lang="en-US" altLang="en-US" dirty="0" smtClean="0"/>
              <a:t>Inflation is a</a:t>
            </a:r>
            <a:r>
              <a:rPr lang="en-US" altLang="en-US" i="1" dirty="0" smtClean="0"/>
              <a:t> continued rise</a:t>
            </a:r>
            <a:r>
              <a:rPr lang="en-US" altLang="en-US" dirty="0" smtClean="0"/>
              <a:t> in the </a:t>
            </a:r>
            <a:r>
              <a:rPr lang="en-US" altLang="en-US" i="1" dirty="0" smtClean="0"/>
              <a:t>general price level</a:t>
            </a:r>
            <a:r>
              <a:rPr lang="en-US" altLang="en-US" dirty="0" smtClean="0"/>
              <a:t>.</a:t>
            </a:r>
          </a:p>
          <a:p>
            <a:pPr marL="171450" indent="-171450">
              <a:buFont typeface="Arial" panose="020B0604020202020204" pitchFamily="34" charset="0"/>
              <a:buChar char="•"/>
            </a:pPr>
            <a:r>
              <a:rPr lang="en-US" altLang="en-US" dirty="0" smtClean="0"/>
              <a:t>This definition helps us focus on long-run price level changes.  </a:t>
            </a:r>
          </a:p>
          <a:p>
            <a:pPr marL="171450" indent="-171450">
              <a:buFont typeface="Arial" panose="020B0604020202020204" pitchFamily="34" charset="0"/>
              <a:buChar char="•"/>
            </a:pPr>
            <a:r>
              <a:rPr lang="en-US" altLang="en-US" dirty="0" smtClean="0"/>
              <a:t>The </a:t>
            </a:r>
            <a:r>
              <a:rPr lang="en-US" altLang="ja-JP" dirty="0" smtClean="0"/>
              <a:t>cause of</a:t>
            </a:r>
            <a:r>
              <a:rPr lang="en-US" altLang="ja-JP" baseline="0" dirty="0" smtClean="0"/>
              <a:t> inflation </a:t>
            </a:r>
            <a:r>
              <a:rPr lang="en-US" altLang="ja-JP" dirty="0" smtClean="0"/>
              <a:t>is when a nation</a:t>
            </a:r>
            <a:r>
              <a:rPr lang="ja-JP" altLang="en-US" dirty="0" smtClean="0"/>
              <a:t>’</a:t>
            </a:r>
            <a:r>
              <a:rPr lang="en-US" altLang="ja-JP" dirty="0" smtClean="0"/>
              <a:t>s money supply increases too quickly.</a:t>
            </a:r>
          </a:p>
          <a:p>
            <a:endParaRPr lang="en-US" altLang="en-US" dirty="0" smtClean="0"/>
          </a:p>
          <a:p>
            <a:pPr marL="0" indent="0">
              <a:buFont typeface="Arial" panose="020B0604020202020204" pitchFamily="34" charset="0"/>
              <a:buNone/>
            </a:pPr>
            <a:r>
              <a:rPr lang="en-US" altLang="en-US" dirty="0" smtClean="0"/>
              <a:t>When the supply of money in an economy grows </a:t>
            </a:r>
            <a:r>
              <a:rPr lang="en-US" altLang="en-US" i="1" dirty="0" smtClean="0"/>
              <a:t>relative to the quantity of goods and services</a:t>
            </a:r>
            <a:r>
              <a:rPr lang="en-US" altLang="en-US" dirty="0" smtClean="0"/>
              <a:t>, then it takes more money to buy any particular good or service.</a:t>
            </a:r>
          </a:p>
          <a:p>
            <a:pPr marL="171450" indent="-171450">
              <a:buFont typeface="Arial" panose="020B0604020202020204" pitchFamily="34" charset="0"/>
              <a:buChar char="•"/>
            </a:pPr>
            <a:r>
              <a:rPr lang="en-US" altLang="en-US" b="0" dirty="0" smtClean="0"/>
              <a:t>Money becomes less valuable—and this is inflation.</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smtClean="0"/>
              <a:t>Lecture notes:</a:t>
            </a:r>
          </a:p>
          <a:p>
            <a:endParaRPr lang="en-US" b="1" i="1" dirty="0" smtClean="0"/>
          </a:p>
          <a:p>
            <a:pPr marL="0" indent="0">
              <a:buFont typeface="Arial" panose="020B0604020202020204" pitchFamily="34" charset="0"/>
              <a:buNone/>
            </a:pPr>
            <a:r>
              <a:rPr lang="en-US" b="0" i="0" dirty="0" smtClean="0"/>
              <a:t>The</a:t>
            </a:r>
            <a:r>
              <a:rPr lang="en-US" b="0" i="0" baseline="0" dirty="0" smtClean="0"/>
              <a:t> long-run relationship between the price level and quantity of money is known as the </a:t>
            </a:r>
            <a:r>
              <a:rPr lang="en-US" b="1" i="0" baseline="0" dirty="0" smtClean="0"/>
              <a:t>equation of exchange</a:t>
            </a:r>
            <a:r>
              <a:rPr lang="en-US" b="0" i="0" baseline="0" dirty="0" smtClean="0"/>
              <a:t>.</a:t>
            </a:r>
          </a:p>
          <a:p>
            <a:pPr marL="171450" indent="-171450">
              <a:buFont typeface="Arial" panose="020B0604020202020204" pitchFamily="34" charset="0"/>
              <a:buChar char="•"/>
            </a:pPr>
            <a:r>
              <a:rPr lang="en-US" b="0" i="0" baseline="0" dirty="0" smtClean="0"/>
              <a:t>Note, the right-hand side of the equation (PY) is nominal GDP.</a:t>
            </a:r>
          </a:p>
          <a:p>
            <a:pPr marL="171450" indent="-171450">
              <a:buFont typeface="Arial" panose="020B0604020202020204" pitchFamily="34" charset="0"/>
              <a:buChar char="•"/>
            </a:pPr>
            <a:r>
              <a:rPr lang="en-US" b="0" i="0" baseline="0" dirty="0" smtClean="0"/>
              <a:t>The velocity of money is the number of times a unit of money exchanges hands in a given year. It represents the speed at which currency circulates.</a:t>
            </a:r>
          </a:p>
          <a:p>
            <a:pPr marL="171450" indent="-171450">
              <a:buFont typeface="Arial" panose="020B0604020202020204" pitchFamily="34" charset="0"/>
              <a:buChar char="•"/>
            </a:pPr>
            <a:r>
              <a:rPr lang="en-US" b="0" i="0" baseline="0" dirty="0" smtClean="0"/>
              <a:t>The quantity of money includes paper currency and coins. (We will define the quantity of money more precisely in the upcoming chapters.)</a:t>
            </a:r>
          </a:p>
          <a:p>
            <a:pPr marL="171450" indent="-171450">
              <a:buFont typeface="Arial" panose="020B0604020202020204" pitchFamily="34" charset="0"/>
              <a:buChar char="•"/>
            </a:pPr>
            <a:r>
              <a:rPr lang="en-US" b="0" i="0" dirty="0" smtClean="0"/>
              <a:t>Money includes whatever we use in exchange for goods and services. </a:t>
            </a:r>
          </a:p>
          <a:p>
            <a:pPr marL="171450" indent="-171450">
              <a:buFont typeface="Arial" panose="020B0604020202020204" pitchFamily="34" charset="0"/>
              <a:buChar char="•"/>
            </a:pPr>
            <a:r>
              <a:rPr lang="en-US" b="0" i="0" dirty="0" smtClean="0"/>
              <a:t>For</a:t>
            </a:r>
            <a:r>
              <a:rPr lang="en-US" b="0" i="0" baseline="0" dirty="0" smtClean="0"/>
              <a:t> </a:t>
            </a:r>
            <a:r>
              <a:rPr lang="en-US" b="0" i="0" dirty="0" smtClean="0"/>
              <a:t>this reason, the equation of exchange is actually an identity— it is true by</a:t>
            </a:r>
            <a:r>
              <a:rPr lang="en-US" b="0" i="0" baseline="0" dirty="0" smtClean="0"/>
              <a:t> </a:t>
            </a:r>
            <a:r>
              <a:rPr lang="en-US" b="0" i="0" dirty="0" smtClean="0"/>
              <a:t>definition.</a:t>
            </a:r>
            <a:endParaRPr lang="en-US" b="0" i="0" dirty="0"/>
          </a:p>
        </p:txBody>
      </p:sp>
    </p:spTree>
    <p:extLst>
      <p:ext uri="{BB962C8B-B14F-4D97-AF65-F5344CB8AC3E}">
        <p14:creationId xmlns:p14="http://schemas.microsoft.com/office/powerpoint/2010/main" val="18705062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smtClean="0"/>
              <a:t>Lecture notes:</a:t>
            </a:r>
          </a:p>
          <a:p>
            <a:endParaRPr lang="en-US" b="1" i="1" dirty="0" smtClean="0"/>
          </a:p>
          <a:p>
            <a:pPr marL="171450" indent="-171450">
              <a:buFont typeface="Arial" panose="020B0604020202020204" pitchFamily="34" charset="0"/>
              <a:buChar char="•"/>
            </a:pPr>
            <a:r>
              <a:rPr lang="en-US" b="0" i="0" dirty="0" smtClean="0"/>
              <a:t>With</a:t>
            </a:r>
            <a:r>
              <a:rPr lang="en-US" b="0" i="0" baseline="0" dirty="0" smtClean="0"/>
              <a:t> a few math tricks, we can use the equation of exchange to arrive at a formula in terms of growth rates.</a:t>
            </a:r>
          </a:p>
          <a:p>
            <a:pPr marL="171450" indent="-171450">
              <a:buFont typeface="Arial" panose="020B0604020202020204" pitchFamily="34" charset="0"/>
              <a:buChar char="•"/>
            </a:pPr>
            <a:r>
              <a:rPr lang="en-US" b="0" i="0" baseline="0" dirty="0" smtClean="0"/>
              <a:t>Assuming that the velocity of money is constant, the percent change in the velocity of money is zero, and we can draw the following conclusions:</a:t>
            </a:r>
          </a:p>
          <a:p>
            <a:pPr marL="628650" lvl="1" indent="-171450">
              <a:buFont typeface="Arial" panose="020B0604020202020204" pitchFamily="34" charset="0"/>
              <a:buChar char="•"/>
            </a:pPr>
            <a:r>
              <a:rPr lang="en-US" b="0" i="0" baseline="0" dirty="0" smtClean="0"/>
              <a:t>Inflation (the percent change in the price level) is &gt; 0 if the growth rate of the money supply is greater than the growth rate of real GDP.</a:t>
            </a:r>
          </a:p>
          <a:p>
            <a:pPr marL="628650" marR="0" lvl="1"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0" i="0" baseline="0" dirty="0" smtClean="0"/>
              <a:t>Inflation is &lt; 0 if the growth rate of the money supply is less than the growth rate of real GDP.</a:t>
            </a:r>
          </a:p>
          <a:p>
            <a:pPr marL="628650" marR="0" lvl="1"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0" i="0" baseline="0" dirty="0" smtClean="0"/>
              <a:t>Inflation is = 0 if the growth rate of the money supply is equal to the growth rate of real GDP.</a:t>
            </a:r>
          </a:p>
          <a:p>
            <a:pPr marL="628650" marR="0" lvl="1"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b="0" i="0" baseline="0" dirty="0" smtClean="0"/>
          </a:p>
          <a:p>
            <a:pPr marL="628650" lvl="1" indent="-171450">
              <a:buFont typeface="Arial" panose="020B0604020202020204" pitchFamily="34" charset="0"/>
              <a:buChar char="•"/>
            </a:pPr>
            <a:endParaRPr lang="en-US" b="0" i="0" baseline="0" dirty="0" smtClean="0"/>
          </a:p>
        </p:txBody>
      </p:sp>
    </p:spTree>
    <p:extLst>
      <p:ext uri="{BB962C8B-B14F-4D97-AF65-F5344CB8AC3E}">
        <p14:creationId xmlns:p14="http://schemas.microsoft.com/office/powerpoint/2010/main" val="6010463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endParaRPr lang="en-US" altLang="en-US" b="1" i="1" dirty="0" smtClean="0"/>
          </a:p>
          <a:p>
            <a:pPr marL="0" indent="0">
              <a:buFont typeface="Arial" panose="020B0604020202020204" pitchFamily="34" charset="0"/>
              <a:buNone/>
            </a:pPr>
            <a:r>
              <a:rPr lang="en-US" altLang="en-US" dirty="0" smtClean="0"/>
              <a:t>In</a:t>
            </a:r>
            <a:r>
              <a:rPr lang="en-US" altLang="en-US" baseline="0" dirty="0" smtClean="0"/>
              <a:t> order to compare prices over time, w</a:t>
            </a:r>
            <a:r>
              <a:rPr lang="en-US" altLang="en-US" dirty="0" smtClean="0"/>
              <a:t>e take the earlier price and adjust it for the differences in prices levels between the past and present.</a:t>
            </a:r>
          </a:p>
          <a:p>
            <a:pPr marL="171450" indent="-171450">
              <a:buFont typeface="Arial" panose="020B0604020202020204" pitchFamily="34" charset="0"/>
              <a:buChar char="•"/>
            </a:pPr>
            <a:r>
              <a:rPr lang="en-US" altLang="en-US" dirty="0" smtClean="0"/>
              <a:t>We are adjusting the past price for inflation to see what the price would be today.</a:t>
            </a:r>
          </a:p>
          <a:p>
            <a:pPr marL="171450" indent="-171450">
              <a:buFont typeface="Arial" panose="020B0604020202020204" pitchFamily="34" charset="0"/>
              <a:buChar char="•"/>
            </a:pPr>
            <a:r>
              <a:rPr lang="en-US" altLang="en-US" dirty="0" smtClean="0"/>
              <a:t>We can then examine the </a:t>
            </a:r>
            <a:r>
              <a:rPr lang="ja-JP" altLang="en-US" dirty="0" smtClean="0"/>
              <a:t>“</a:t>
            </a:r>
            <a:r>
              <a:rPr lang="en-US" altLang="ja-JP" dirty="0" smtClean="0"/>
              <a:t>Price Today</a:t>
            </a:r>
            <a:r>
              <a:rPr lang="ja-JP" altLang="en-US" dirty="0" smtClean="0"/>
              <a:t>”</a:t>
            </a:r>
            <a:r>
              <a:rPr lang="en-US" altLang="ja-JP" dirty="0" smtClean="0"/>
              <a:t> that we found to see if the price of the good has generally risen slower or faster than the rate of inflation.</a:t>
            </a:r>
          </a:p>
          <a:p>
            <a:pPr marL="171450" indent="-171450">
              <a:buFont typeface="Arial" panose="020B0604020202020204" pitchFamily="34" charset="0"/>
              <a:buChar char="•"/>
            </a:pPr>
            <a:r>
              <a:rPr lang="en-US" altLang="en-US" dirty="0" smtClean="0"/>
              <a:t>In other words, was</a:t>
            </a:r>
            <a:r>
              <a:rPr lang="en-US" altLang="en-US" baseline="0" dirty="0" smtClean="0"/>
              <a:t> there a real price increase or just a price increase that keeps up with inflation?</a:t>
            </a:r>
          </a:p>
          <a:p>
            <a:pPr marL="171450" indent="-171450">
              <a:buFont typeface="Arial" panose="020B0604020202020204" pitchFamily="34" charset="0"/>
              <a:buChar char="•"/>
            </a:pPr>
            <a:endParaRPr lang="en-US" altLang="en-US" baseline="0" dirty="0" smtClean="0"/>
          </a:p>
          <a:p>
            <a:pPr marL="0" indent="0">
              <a:buFont typeface="Arial" panose="020B0604020202020204" pitchFamily="34" charset="0"/>
              <a:buNone/>
            </a:pPr>
            <a:r>
              <a:rPr lang="en-US" altLang="en-US" baseline="0" dirty="0" smtClean="0"/>
              <a:t>Note: This is essentially a unit conversion where dollar values in different years are the various units.</a:t>
            </a:r>
            <a:endParaRPr lang="en-US" alt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sz="1200" b="1" i="1" smtClean="0">
                <a:latin typeface="Helvetica Neue" charset="0"/>
              </a:rPr>
              <a:t>Lecture</a:t>
            </a:r>
            <a:r>
              <a:rPr lang="en-US" altLang="en-US" sz="1200" b="1" i="1" baseline="0" smtClean="0">
                <a:latin typeface="Helvetica Neue" charset="0"/>
              </a:rPr>
              <a:t> notes</a:t>
            </a:r>
            <a:r>
              <a:rPr lang="en-US" altLang="en-US" sz="1200" b="1" i="1" baseline="0" dirty="0" smtClean="0">
                <a:latin typeface="Helvetica Neue" charset="0"/>
              </a:rPr>
              <a:t>:</a:t>
            </a:r>
            <a:endParaRPr lang="en-US" altLang="en-US" sz="1200" b="1" i="1" dirty="0" smtClean="0">
              <a:latin typeface="Helvetica Neue" charset="0"/>
            </a:endParaRP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altLang="en-US" sz="1200" dirty="0" smtClean="0">
              <a:latin typeface="Helvetica Neue" charset="0"/>
            </a:endParaRP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altLang="en-US" sz="1200" dirty="0" smtClean="0">
                <a:latin typeface="Helvetica Neue" charset="0"/>
              </a:rPr>
              <a:t>Reiterate that inflation is often misunderstood by the general public.</a:t>
            </a: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altLang="en-US" sz="1200" dirty="0" smtClean="0">
              <a:latin typeface="Helvetica Neue" charset="0"/>
            </a:endParaRP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altLang="en-US" sz="1200" dirty="0" smtClean="0">
                <a:latin typeface="Helvetica Neue" charset="0"/>
              </a:rPr>
              <a:t>You can conclude your lecture by also reiterating the following points:</a:t>
            </a:r>
          </a:p>
          <a:p>
            <a:pPr marL="171450" lvl="0" indent="-171450">
              <a:buFont typeface="Arial" charset="0"/>
              <a:buChar char="•"/>
            </a:pPr>
            <a:r>
              <a:rPr lang="en-US" sz="1200" kern="1200" dirty="0" smtClean="0">
                <a:solidFill>
                  <a:schemeClr val="tx1"/>
                </a:solidFill>
                <a:effectLst/>
                <a:latin typeface="+mn-lt"/>
                <a:ea typeface="MS PGothic" pitchFamily="34" charset="-128"/>
                <a:cs typeface="MS PGothic" pitchFamily="34" charset="-128"/>
              </a:rPr>
              <a:t>CPI is the primary measure of the general price level in the United States</a:t>
            </a:r>
          </a:p>
          <a:p>
            <a:pPr marL="628650" lvl="1" indent="-171450">
              <a:buFont typeface="Arial" charset="0"/>
              <a:buChar char="•"/>
            </a:pPr>
            <a:r>
              <a:rPr lang="en-US" sz="1200" kern="1200" dirty="0" smtClean="0">
                <a:solidFill>
                  <a:schemeClr val="tx1"/>
                </a:solidFill>
                <a:effectLst/>
                <a:latin typeface="+mn-lt"/>
                <a:ea typeface="MS PGothic" pitchFamily="34" charset="-128"/>
                <a:cs typeface="MS PGothic" charset="0"/>
              </a:rPr>
              <a:t>Uses prices from a basket of goods formed by the spending habits of the typical consumer </a:t>
            </a:r>
          </a:p>
          <a:p>
            <a:pPr marL="171450" lvl="0" indent="-171450">
              <a:buFont typeface="Arial" charset="0"/>
              <a:buChar char="•"/>
            </a:pPr>
            <a:r>
              <a:rPr lang="en-US" sz="1200" kern="1200" dirty="0" smtClean="0">
                <a:solidFill>
                  <a:schemeClr val="tx1"/>
                </a:solidFill>
                <a:effectLst/>
                <a:latin typeface="+mn-lt"/>
                <a:ea typeface="MS PGothic" pitchFamily="34" charset="-128"/>
                <a:cs typeface="MS PGothic" pitchFamily="34" charset="-128"/>
              </a:rPr>
              <a:t>Forming the basket of goods is no simple task, especially given that the basket changes over time</a:t>
            </a:r>
          </a:p>
          <a:p>
            <a:pPr marL="628650" lvl="1" indent="-171450">
              <a:buFont typeface="Arial" charset="0"/>
              <a:buChar char="•"/>
            </a:pPr>
            <a:r>
              <a:rPr lang="en-US" sz="1200" kern="1200" dirty="0" smtClean="0">
                <a:solidFill>
                  <a:schemeClr val="tx1"/>
                </a:solidFill>
                <a:effectLst/>
                <a:latin typeface="+mn-lt"/>
                <a:ea typeface="MS PGothic" pitchFamily="34" charset="-128"/>
                <a:cs typeface="MS PGothic" charset="0"/>
              </a:rPr>
              <a:t>Consumers substitute goods based upon relative price changes and quality changes</a:t>
            </a:r>
          </a:p>
          <a:p>
            <a:pPr marL="628650" lvl="1" indent="-171450">
              <a:buFont typeface="Arial" charset="0"/>
              <a:buChar char="•"/>
            </a:pPr>
            <a:r>
              <a:rPr lang="en-US" sz="1200" kern="1200" dirty="0" smtClean="0">
                <a:solidFill>
                  <a:schemeClr val="tx1"/>
                </a:solidFill>
                <a:effectLst/>
                <a:latin typeface="+mn-lt"/>
                <a:ea typeface="MS PGothic" pitchFamily="34" charset="-128"/>
                <a:cs typeface="MS PGothic" charset="0"/>
              </a:rPr>
              <a:t>New goods and retail options change consumers’ buying habits  </a:t>
            </a:r>
          </a:p>
          <a:p>
            <a:pPr marL="628650" lvl="1" indent="-171450">
              <a:buFont typeface="Arial" charset="0"/>
              <a:buChar char="•"/>
            </a:pPr>
            <a:r>
              <a:rPr lang="en-US" sz="1200" kern="1200" dirty="0" smtClean="0">
                <a:solidFill>
                  <a:schemeClr val="tx1"/>
                </a:solidFill>
                <a:effectLst/>
                <a:latin typeface="+mn-lt"/>
                <a:ea typeface="MS PGothic" pitchFamily="34" charset="-128"/>
                <a:cs typeface="MS PGothic" charset="0"/>
              </a:rPr>
              <a:t>The BLS attempts to account for all of these changes</a:t>
            </a:r>
          </a:p>
          <a:p>
            <a:pPr marL="171450" lvl="0" indent="-171450">
              <a:buFont typeface="Arial" charset="0"/>
              <a:buChar char="•"/>
            </a:pPr>
            <a:r>
              <a:rPr lang="en-US" sz="1200" kern="1200" dirty="0" smtClean="0">
                <a:solidFill>
                  <a:schemeClr val="tx1"/>
                </a:solidFill>
                <a:effectLst/>
                <a:latin typeface="+mn-lt"/>
                <a:ea typeface="MS PGothic" pitchFamily="34" charset="-128"/>
                <a:cs typeface="MS PGothic" pitchFamily="34" charset="-128"/>
              </a:rPr>
              <a:t>The inflation rate is the growth rate of the CPI, expressed in percentage terms.</a:t>
            </a:r>
          </a:p>
          <a:p>
            <a:pPr marL="171450" lvl="0" indent="-171450">
              <a:buFont typeface="Arial" charset="0"/>
              <a:buChar char="•"/>
            </a:pPr>
            <a:r>
              <a:rPr lang="en-US" sz="1200" kern="1200" dirty="0" smtClean="0">
                <a:solidFill>
                  <a:schemeClr val="tx1"/>
                </a:solidFill>
                <a:effectLst/>
                <a:latin typeface="+mn-lt"/>
                <a:ea typeface="MS PGothic" pitchFamily="34" charset="-128"/>
                <a:cs typeface="MS PGothic" pitchFamily="34" charset="-128"/>
              </a:rPr>
              <a:t>CPI is also useful for equating monetary values (or prices) over time</a:t>
            </a:r>
          </a:p>
          <a:p>
            <a:pPr marL="171450" lvl="0" indent="-171450">
              <a:buFont typeface="Arial" charset="0"/>
              <a:buChar char="•"/>
            </a:pPr>
            <a:r>
              <a:rPr lang="en-US" sz="1200" kern="1200" dirty="0" smtClean="0">
                <a:solidFill>
                  <a:schemeClr val="tx1"/>
                </a:solidFill>
                <a:effectLst/>
                <a:latin typeface="+mn-lt"/>
                <a:ea typeface="MS PGothic" pitchFamily="34" charset="-128"/>
                <a:cs typeface="MS PGothic" pitchFamily="34" charset="-128"/>
              </a:rPr>
              <a:t>There are several macroeconomic costs from inflation, including:</a:t>
            </a:r>
          </a:p>
          <a:p>
            <a:pPr marL="628650" lvl="1" indent="-171450">
              <a:buFont typeface="Arial" charset="0"/>
              <a:buChar char="•"/>
            </a:pPr>
            <a:r>
              <a:rPr lang="en-US" sz="1200" kern="1200" dirty="0" smtClean="0">
                <a:solidFill>
                  <a:schemeClr val="tx1"/>
                </a:solidFill>
                <a:effectLst/>
                <a:latin typeface="+mn-lt"/>
                <a:ea typeface="MS PGothic" pitchFamily="34" charset="-128"/>
                <a:cs typeface="MS PGothic" charset="0"/>
              </a:rPr>
              <a:t>signal extraction costs</a:t>
            </a:r>
          </a:p>
          <a:p>
            <a:pPr marL="628650" lvl="1" indent="-171450">
              <a:buFont typeface="Arial" charset="0"/>
              <a:buChar char="•"/>
            </a:pPr>
            <a:r>
              <a:rPr lang="en-US" sz="1200" kern="1200" dirty="0" smtClean="0">
                <a:solidFill>
                  <a:schemeClr val="tx1"/>
                </a:solidFill>
                <a:effectLst/>
                <a:latin typeface="+mn-lt"/>
                <a:ea typeface="MS PGothic" pitchFamily="34" charset="-128"/>
                <a:cs typeface="MS PGothic" charset="0"/>
              </a:rPr>
              <a:t>future price level uncertainty</a:t>
            </a:r>
          </a:p>
          <a:p>
            <a:pPr marL="628650" lvl="1" indent="-171450">
              <a:buFont typeface="Arial" charset="0"/>
              <a:buChar char="•"/>
            </a:pPr>
            <a:r>
              <a:rPr lang="en-US" sz="1200" kern="1200" dirty="0" smtClean="0">
                <a:solidFill>
                  <a:schemeClr val="tx1"/>
                </a:solidFill>
                <a:effectLst/>
                <a:latin typeface="+mn-lt"/>
                <a:ea typeface="MS PGothic" pitchFamily="34" charset="-128"/>
                <a:cs typeface="MS PGothic" charset="0"/>
              </a:rPr>
              <a:t>menu costs</a:t>
            </a:r>
          </a:p>
          <a:p>
            <a:pPr marL="628650" lvl="1" indent="-171450">
              <a:buFont typeface="Arial" charset="0"/>
              <a:buChar char="•"/>
            </a:pPr>
            <a:r>
              <a:rPr lang="en-US" sz="1200" kern="1200" dirty="0" smtClean="0">
                <a:solidFill>
                  <a:schemeClr val="tx1"/>
                </a:solidFill>
                <a:effectLst/>
                <a:latin typeface="+mn-lt"/>
                <a:ea typeface="MS PGothic" pitchFamily="34" charset="-128"/>
                <a:cs typeface="MS PGothic" charset="0"/>
              </a:rPr>
              <a:t>money illusion</a:t>
            </a:r>
          </a:p>
          <a:p>
            <a:pPr marL="171450" lvl="0" indent="-171450">
              <a:buFont typeface="Arial" charset="0"/>
              <a:buChar char="•"/>
            </a:pPr>
            <a:r>
              <a:rPr lang="en-US" sz="1200" kern="1200" dirty="0" smtClean="0">
                <a:solidFill>
                  <a:schemeClr val="tx1"/>
                </a:solidFill>
                <a:effectLst/>
                <a:latin typeface="+mn-lt"/>
                <a:ea typeface="MS PGothic" pitchFamily="34" charset="-128"/>
                <a:cs typeface="MS PGothic" pitchFamily="34" charset="-128"/>
              </a:rPr>
              <a:t>Inflation is caused and controlled by expansions of a nation’s money supply</a:t>
            </a:r>
          </a:p>
          <a:p>
            <a:r>
              <a:rPr lang="en-US" sz="1200" kern="1200" dirty="0" smtClean="0">
                <a:solidFill>
                  <a:schemeClr val="tx1"/>
                </a:solidFill>
                <a:effectLst/>
                <a:latin typeface="+mn-lt"/>
                <a:ea typeface="MS PGothic" pitchFamily="34" charset="-128"/>
                <a:cs typeface="MS PGothic" pitchFamily="34" charset="-128"/>
              </a:rPr>
              <a:t> </a:t>
            </a: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altLang="en-US" sz="1200" dirty="0" smtClean="0">
              <a:latin typeface="Helvetica Neue" charset="0"/>
            </a:endParaRPr>
          </a:p>
          <a:p>
            <a:endParaRPr lang="en-US" alt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endParaRPr lang="en-US" altLang="en-US" b="1" i="1" dirty="0" smtClean="0"/>
          </a:p>
          <a:p>
            <a:r>
              <a:rPr lang="en-US" altLang="en-US" b="0" i="0" dirty="0" smtClean="0"/>
              <a:t>Inflation:</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1200" dirty="0" smtClean="0">
                <a:latin typeface="Arial" panose="020B0604020202020204" pitchFamily="34" charset="0"/>
              </a:rPr>
              <a:t>A continual rise in the general price level (the price of all goods)</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i="0" dirty="0" smtClean="0"/>
              <a:t>Is</a:t>
            </a:r>
            <a:r>
              <a:rPr lang="en-US" altLang="en-US" i="1" baseline="0" dirty="0" smtClean="0"/>
              <a:t> n</a:t>
            </a:r>
            <a:r>
              <a:rPr lang="en-US" altLang="en-US" i="1" dirty="0" smtClean="0"/>
              <a:t>ot</a:t>
            </a:r>
            <a:r>
              <a:rPr lang="en-US" altLang="en-US" i="1" baseline="0" dirty="0" smtClean="0"/>
              <a:t> </a:t>
            </a:r>
            <a:r>
              <a:rPr lang="en-US" altLang="en-US" dirty="0" smtClean="0"/>
              <a:t>the price of a certain good going up due to a shift in demand or supply for that good</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dirty="0" smtClean="0"/>
              <a:t>By itself, will decrease the purchasing power of your dollars</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dirty="0" smtClean="0"/>
              <a:t>Creates</a:t>
            </a:r>
            <a:r>
              <a:rPr lang="en-US" altLang="en-US" baseline="0" dirty="0" smtClean="0"/>
              <a:t> u</a:t>
            </a:r>
            <a:r>
              <a:rPr lang="en-US" altLang="en-US" dirty="0" smtClean="0"/>
              <a:t>ncertainty, a</a:t>
            </a:r>
            <a:r>
              <a:rPr lang="en-US" altLang="en-US" sz="1200" dirty="0" smtClean="0">
                <a:latin typeface="Helvetica Neue" charset="0"/>
              </a:rPr>
              <a:t> problem for firms and workers</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1200" dirty="0" smtClean="0">
                <a:latin typeface="Helvetica Neue" charset="0"/>
              </a:rPr>
              <a:t>May cause consumers to change buying patterns due to uncertainty</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altLang="en-US" sz="1200" dirty="0" smtClean="0">
              <a:latin typeface="Helvetica Neue" charset="0"/>
            </a:endParaRP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altLang="en-US" b="0" i="1" dirty="0" smtClean="0"/>
              <a:t>Deflation</a:t>
            </a:r>
            <a:r>
              <a:rPr lang="en-US" altLang="en-US" b="1" i="1" baseline="0" dirty="0" smtClean="0"/>
              <a:t> </a:t>
            </a:r>
            <a:r>
              <a:rPr lang="en-US" altLang="en-US" b="0" i="0" baseline="0" dirty="0" smtClean="0"/>
              <a:t>is the</a:t>
            </a:r>
            <a:r>
              <a:rPr lang="en-US" altLang="en-US" b="0" i="0" dirty="0" smtClean="0"/>
              <a:t> </a:t>
            </a:r>
            <a:r>
              <a:rPr lang="en-US" altLang="en-US" sz="1200" dirty="0" smtClean="0">
                <a:latin typeface="Arial" panose="020B0604020202020204" pitchFamily="34" charset="0"/>
              </a:rPr>
              <a:t>opposite of inflation.</a:t>
            </a:r>
            <a:r>
              <a:rPr lang="en-US" altLang="en-US" sz="1200" baseline="0" dirty="0" smtClean="0">
                <a:latin typeface="Arial" panose="020B0604020202020204" pitchFamily="34" charset="0"/>
              </a:rPr>
              <a:t> The </a:t>
            </a:r>
            <a:r>
              <a:rPr lang="en-US" altLang="en-US" sz="1200" dirty="0" smtClean="0">
                <a:latin typeface="Arial" panose="020B0604020202020204" pitchFamily="34" charset="0"/>
              </a:rPr>
              <a:t>price level falls</a:t>
            </a:r>
            <a:r>
              <a:rPr lang="en-US" altLang="en-US" sz="1200" baseline="0" dirty="0" smtClean="0">
                <a:latin typeface="Arial" panose="020B0604020202020204" pitchFamily="34" charset="0"/>
              </a:rPr>
              <a:t> or there is a</a:t>
            </a:r>
            <a:r>
              <a:rPr lang="en-US" altLang="en-US" sz="1200" dirty="0" smtClean="0">
                <a:latin typeface="Arial" panose="020B0604020202020204" pitchFamily="34" charset="0"/>
              </a:rPr>
              <a:t> negative percentage change in the price level </a:t>
            </a:r>
            <a:endParaRPr lang="en-US" altLang="en-US" sz="1200" b="1" i="1" dirty="0" smtClean="0">
              <a:latin typeface="+mn-lt"/>
            </a:endParaRP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altLang="en-US" sz="1200" dirty="0" smtClean="0">
              <a:latin typeface="Helvetica Neue"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en-US" sz="1200" dirty="0" smtClean="0">
              <a:latin typeface="Helvetica Neue" charset="0"/>
            </a:endParaRPr>
          </a:p>
          <a:p>
            <a:endParaRPr lang="en-US" alt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endParaRPr lang="en-US" altLang="en-US" b="1" i="1" dirty="0" smtClean="0"/>
          </a:p>
          <a:p>
            <a:pPr marL="0" indent="0">
              <a:buFont typeface="Arial" panose="020B0604020202020204" pitchFamily="34" charset="0"/>
              <a:buNone/>
            </a:pPr>
            <a:r>
              <a:rPr lang="en-US" altLang="en-US" sz="1200" dirty="0" smtClean="0">
                <a:latin typeface="Arial" panose="020B0604020202020204" pitchFamily="34" charset="0"/>
              </a:rPr>
              <a:t>The</a:t>
            </a:r>
            <a:r>
              <a:rPr lang="en-US" altLang="en-US" sz="1200" baseline="0" dirty="0" smtClean="0">
                <a:latin typeface="Arial" panose="020B0604020202020204" pitchFamily="34" charset="0"/>
              </a:rPr>
              <a:t> purpose of the CPI is to </a:t>
            </a:r>
            <a:r>
              <a:rPr lang="en-US" altLang="en-US" sz="1200" dirty="0" smtClean="0">
                <a:latin typeface="Arial" panose="020B0604020202020204" pitchFamily="34" charset="0"/>
              </a:rPr>
              <a:t>include everything purchased by a typical consumer to estimate cost of living.</a:t>
            </a:r>
          </a:p>
          <a:p>
            <a:pPr marL="171450" indent="-171450">
              <a:buFont typeface="Arial" panose="020B0604020202020204" pitchFamily="34" charset="0"/>
              <a:buChar char="•"/>
            </a:pPr>
            <a:r>
              <a:rPr lang="en-US" altLang="ja-JP" sz="1200" dirty="0" smtClean="0">
                <a:latin typeface="Arial" panose="020B0604020202020204" pitchFamily="34" charset="0"/>
              </a:rPr>
              <a:t>Uses a </a:t>
            </a:r>
            <a:r>
              <a:rPr lang="ja-JP" altLang="en-US" dirty="0" smtClean="0"/>
              <a:t>“</a:t>
            </a:r>
            <a:r>
              <a:rPr lang="en-US" altLang="ja-JP" dirty="0" smtClean="0"/>
              <a:t>typical</a:t>
            </a:r>
            <a:r>
              <a:rPr lang="ja-JP" altLang="en-US" dirty="0" smtClean="0"/>
              <a:t>”</a:t>
            </a:r>
            <a:r>
              <a:rPr lang="en-US" altLang="ja-JP" dirty="0" smtClean="0"/>
              <a:t> consumer—we try to find what the </a:t>
            </a:r>
            <a:r>
              <a:rPr lang="ja-JP" altLang="en-US" dirty="0" smtClean="0"/>
              <a:t>“</a:t>
            </a:r>
            <a:r>
              <a:rPr lang="en-US" altLang="ja-JP" dirty="0" smtClean="0"/>
              <a:t>average</a:t>
            </a:r>
            <a:r>
              <a:rPr lang="ja-JP" altLang="en-US" dirty="0" smtClean="0"/>
              <a:t>”</a:t>
            </a:r>
            <a:r>
              <a:rPr lang="en-US" altLang="ja-JP" dirty="0" smtClean="0"/>
              <a:t> consumer buys.  </a:t>
            </a:r>
          </a:p>
          <a:p>
            <a:pPr marL="171450" indent="-171450">
              <a:buFont typeface="Arial" panose="020B0604020202020204" pitchFamily="34" charset="0"/>
              <a:buChar char="•"/>
            </a:pPr>
            <a:r>
              <a:rPr lang="en-US" altLang="ja-JP" dirty="0" smtClean="0"/>
              <a:t>Obviously, people do not all buy the same goods</a:t>
            </a:r>
            <a:r>
              <a:rPr lang="en-US" altLang="ja-JP" baseline="0" dirty="0" smtClean="0"/>
              <a:t>.</a:t>
            </a:r>
            <a:r>
              <a:rPr lang="en-US" altLang="ja-JP" dirty="0" smtClean="0"/>
              <a:t> </a:t>
            </a:r>
          </a:p>
          <a:p>
            <a:pPr marL="171450" indent="-171450">
              <a:buFont typeface="Arial" panose="020B0604020202020204" pitchFamily="34" charset="0"/>
              <a:buChar char="•"/>
            </a:pPr>
            <a:r>
              <a:rPr lang="en-US" altLang="ja-JP" dirty="0" smtClean="0"/>
              <a:t>College students, senior citizens, and young parents may buy different goods.</a:t>
            </a:r>
            <a:endParaRPr lang="en-US" altLang="en-US" b="1" i="1" dirty="0" smtClean="0"/>
          </a:p>
          <a:p>
            <a:endParaRPr lang="en-US" altLang="ja-JP" dirty="0" smtClean="0"/>
          </a:p>
          <a:p>
            <a:pPr marL="0" indent="0">
              <a:buFont typeface="Arial" panose="020B0604020202020204" pitchFamily="34" charset="0"/>
              <a:buNone/>
            </a:pPr>
            <a:r>
              <a:rPr lang="en-US" altLang="ja-JP" dirty="0" smtClean="0"/>
              <a:t>Applying a </a:t>
            </a:r>
            <a:r>
              <a:rPr lang="ja-JP" altLang="en-US" dirty="0" smtClean="0"/>
              <a:t>“</a:t>
            </a:r>
            <a:r>
              <a:rPr lang="en-US" altLang="ja-JP" dirty="0" smtClean="0"/>
              <a:t>weight</a:t>
            </a:r>
            <a:r>
              <a:rPr lang="ja-JP" altLang="en-US" dirty="0" smtClean="0"/>
              <a:t>”</a:t>
            </a:r>
            <a:r>
              <a:rPr lang="en-US" altLang="ja-JP" dirty="0" smtClean="0"/>
              <a:t> on prices means that some price changes affect consumers more than others.  </a:t>
            </a:r>
          </a:p>
          <a:p>
            <a:pPr marL="171450" indent="-171450">
              <a:buFont typeface="Arial" panose="020B0604020202020204" pitchFamily="34" charset="0"/>
              <a:buChar char="•"/>
            </a:pPr>
            <a:r>
              <a:rPr lang="en-US" altLang="ja-JP" dirty="0" smtClean="0"/>
              <a:t>For example, if the price of housing goes up 20 percent, that could be a very harsh adjustment for many families.  </a:t>
            </a:r>
          </a:p>
          <a:p>
            <a:pPr marL="171450" indent="-171450">
              <a:buFont typeface="Arial" panose="020B0604020202020204" pitchFamily="34" charset="0"/>
              <a:buChar char="•"/>
            </a:pPr>
            <a:r>
              <a:rPr lang="en-US" altLang="ja-JP" dirty="0" smtClean="0"/>
              <a:t>However, if the price of popcorn goes up 20 percent, this would not be nearly as bad.</a:t>
            </a:r>
          </a:p>
          <a:p>
            <a:endParaRPr lang="en-US" altLang="en-US" dirty="0" smtClean="0"/>
          </a:p>
          <a:p>
            <a:pPr marL="0" indent="0">
              <a:buFont typeface="Arial" panose="020B0604020202020204" pitchFamily="34" charset="0"/>
              <a:buNone/>
            </a:pPr>
            <a:r>
              <a:rPr lang="en-US" altLang="en-US" dirty="0" smtClean="0"/>
              <a:t>GDP and the GDP deflator are measures that are too broad to use here, since they include goods and services that the average consumer does not buy, such as tractors and wind turbines.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Image: </a:t>
            </a:r>
            <a:r>
              <a:rPr lang="en-US" altLang="en-US" b="0" i="0" dirty="0" smtClean="0"/>
              <a:t>Figure 8.1</a:t>
            </a:r>
            <a:endParaRPr lang="en-US" altLang="en-US" b="1" i="1" dirty="0" smtClean="0"/>
          </a:p>
          <a:p>
            <a:endParaRPr lang="en-US" altLang="en-US" b="1" i="1" dirty="0" smtClean="0"/>
          </a:p>
          <a:p>
            <a:r>
              <a:rPr lang="en-US" altLang="en-US" b="1" i="1" dirty="0" smtClean="0"/>
              <a:t>Lecture notes:</a:t>
            </a:r>
          </a:p>
          <a:p>
            <a:pPr marL="171450" indent="-171450">
              <a:buFont typeface="Arial" panose="020B0604020202020204" pitchFamily="34" charset="0"/>
              <a:buChar char="•"/>
            </a:pPr>
            <a:r>
              <a:rPr lang="en-US" altLang="en-US" dirty="0" smtClean="0"/>
              <a:t>From 1965 to 2015, inflation rates in the United States averaged 4 percent. </a:t>
            </a:r>
          </a:p>
          <a:p>
            <a:pPr marL="171450" indent="-171450">
              <a:buFont typeface="Arial" panose="020B0604020202020204" pitchFamily="34" charset="0"/>
              <a:buChar char="•"/>
            </a:pPr>
            <a:r>
              <a:rPr lang="en-US" altLang="en-US" dirty="0" smtClean="0"/>
              <a:t>This number is high because of excessive inflation in the 1970s. </a:t>
            </a:r>
          </a:p>
          <a:p>
            <a:pPr marL="171450" indent="-171450">
              <a:buFont typeface="Arial" panose="020B0604020202020204" pitchFamily="34" charset="0"/>
              <a:buChar char="•"/>
            </a:pPr>
            <a:r>
              <a:rPr lang="en-US" altLang="en-US" dirty="0" smtClean="0"/>
              <a:t>Inflation peaked at over 14 percent in 1980. </a:t>
            </a:r>
          </a:p>
          <a:p>
            <a:pPr marL="171450" indent="-171450">
              <a:buFont typeface="Arial" panose="020B0604020202020204" pitchFamily="34" charset="0"/>
              <a:buChar char="•"/>
            </a:pPr>
            <a:r>
              <a:rPr lang="en-US" altLang="en-US" dirty="0" smtClean="0"/>
              <a:t>More recently, inflation rates have averaged</a:t>
            </a:r>
            <a:r>
              <a:rPr lang="en-US" altLang="en-US" baseline="0" dirty="0" smtClean="0"/>
              <a:t> less than 3 percent.</a:t>
            </a:r>
            <a:endParaRPr lang="en-US" alt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b="1" i="1" dirty="0" smtClean="0"/>
              <a:t>“</a:t>
            </a:r>
            <a:r>
              <a:rPr lang="en-US" altLang="ja-JP" b="1" i="1" dirty="0" smtClean="0"/>
              <a:t>Economics in Media</a:t>
            </a:r>
            <a:r>
              <a:rPr lang="ja-JP" altLang="en-US" b="1" i="1" dirty="0" smtClean="0"/>
              <a:t>”</a:t>
            </a:r>
            <a:r>
              <a:rPr lang="en-US" altLang="ja-JP" b="1" i="1" dirty="0" smtClean="0"/>
              <a:t> Slide</a:t>
            </a:r>
          </a:p>
          <a:p>
            <a:endParaRPr lang="en-US" altLang="en-US" dirty="0" smtClean="0"/>
          </a:p>
          <a:p>
            <a:r>
              <a:rPr lang="en-US" altLang="en-US" b="1" i="1" dirty="0" smtClean="0"/>
              <a:t>Lecture tip:</a:t>
            </a:r>
          </a:p>
          <a:p>
            <a:r>
              <a:rPr lang="en-US" altLang="en-US" i="1" dirty="0" smtClean="0"/>
              <a:t>The clip mentioned on the slide can be found in the Interactive Instructor’s Guide. Access the direct link by clicking the photo or icon in the PowerPoint above.</a:t>
            </a:r>
          </a:p>
          <a:p>
            <a:endParaRPr lang="en-US" altLang="en-US" dirty="0" smtClean="0"/>
          </a:p>
        </p:txBody>
      </p:sp>
      <p:sp>
        <p:nvSpPr>
          <p:cNvPr id="23555"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5DE25AFC-2678-4301-800A-F2A3070276A8}" type="slidenum">
              <a:rPr lang="en-US" altLang="en-US" sz="1800">
                <a:latin typeface="Arial" panose="020B0604020202020204" pitchFamily="34" charset="0"/>
                <a:cs typeface="Arial" panose="020B0604020202020204" pitchFamily="34" charset="0"/>
              </a:rPr>
              <a:pPr eaLnBrk="1" hangingPunct="1"/>
              <a:t>7</a:t>
            </a:fld>
            <a:endParaRPr lang="en-US" altLang="en-US" sz="1800">
              <a:latin typeface="Arial" panose="020B0604020202020204" pitchFamily="34" charset="0"/>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Clicker question:</a:t>
            </a:r>
            <a:endParaRPr lang="en-US" altLang="en-US" i="1" dirty="0" smtClean="0"/>
          </a:p>
          <a:p>
            <a:r>
              <a:rPr lang="en-US" altLang="en-US" dirty="0" smtClean="0"/>
              <a:t>Correct answer: B, Housing</a:t>
            </a:r>
          </a:p>
          <a:p>
            <a:endParaRPr lang="en-US" altLang="en-US" dirty="0" smtClean="0"/>
          </a:p>
          <a:p>
            <a:r>
              <a:rPr lang="en-US" altLang="en-US" dirty="0" smtClean="0"/>
              <a:t>People often spend 42 percent or more of their income on rent or mortgage payments.</a:t>
            </a:r>
          </a:p>
          <a:p>
            <a:endParaRPr lang="en-US" altLang="en-US" dirty="0" smtClean="0"/>
          </a:p>
        </p:txBody>
      </p:sp>
    </p:spTree>
    <p:extLst>
      <p:ext uri="{BB962C8B-B14F-4D97-AF65-F5344CB8AC3E}">
        <p14:creationId xmlns:p14="http://schemas.microsoft.com/office/powerpoint/2010/main" val="35972665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Image: </a:t>
            </a:r>
            <a:r>
              <a:rPr lang="en-US" altLang="en-US" b="0" i="0" dirty="0" smtClean="0"/>
              <a:t>Figure 8.2</a:t>
            </a:r>
          </a:p>
          <a:p>
            <a:endParaRPr lang="en-US" altLang="en-US" b="1" i="1" dirty="0" smtClean="0"/>
          </a:p>
          <a:p>
            <a:r>
              <a:rPr lang="en-US" altLang="en-US" b="1" i="1" dirty="0" smtClean="0"/>
              <a:t>Lecture tip:</a:t>
            </a:r>
          </a:p>
          <a:p>
            <a:pPr marL="0" indent="0">
              <a:buFont typeface="Arial" panose="020B0604020202020204" pitchFamily="34" charset="0"/>
              <a:buNone/>
            </a:pPr>
            <a:r>
              <a:rPr lang="en-US" altLang="en-US" dirty="0" smtClean="0"/>
              <a:t>Before showing this slide, you could </a:t>
            </a:r>
            <a:r>
              <a:rPr lang="en-US" altLang="en-US" b="0" i="0" u="none" dirty="0" smtClean="0"/>
              <a:t>ask the students </a:t>
            </a:r>
            <a:r>
              <a:rPr lang="en-US" altLang="en-US" dirty="0" smtClean="0"/>
              <a:t>what general types of expenditures they make.</a:t>
            </a:r>
          </a:p>
          <a:p>
            <a:endParaRPr lang="en-US" altLang="en-US" dirty="0" smtClean="0"/>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b="1" i="1" dirty="0" smtClean="0"/>
              <a:t>Lecture notes:</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en-US" dirty="0" smtClean="0"/>
          </a:p>
          <a:p>
            <a:pPr marL="0" indent="0">
              <a:buFont typeface="Arial" panose="020B0604020202020204" pitchFamily="34" charset="0"/>
              <a:buNone/>
            </a:pPr>
            <a:r>
              <a:rPr lang="en-US" altLang="en-US" dirty="0" smtClean="0"/>
              <a:t>Clearly, housing (rent or mortgage) is the biggest portion of the average consumer’s expenditures.</a:t>
            </a:r>
          </a:p>
          <a:p>
            <a:pPr marL="0" indent="0">
              <a:buFont typeface="Arial" panose="020B0604020202020204" pitchFamily="34" charset="0"/>
              <a:buNone/>
            </a:pPr>
            <a:endParaRPr lang="en-US" altLang="en-US" dirty="0" smtClean="0"/>
          </a:p>
          <a:p>
            <a:pPr marL="0" indent="0">
              <a:buFont typeface="Arial" panose="020B0604020202020204" pitchFamily="34" charset="0"/>
              <a:buNone/>
            </a:pPr>
            <a:r>
              <a:rPr lang="en-US" altLang="en-US" dirty="0" smtClean="0"/>
              <a:t>Note that inside these categories, there are very specific prices. </a:t>
            </a:r>
          </a:p>
          <a:p>
            <a:pPr marL="171450" indent="-171450">
              <a:buFont typeface="Arial" panose="020B0604020202020204" pitchFamily="34" charset="0"/>
              <a:buChar char="•"/>
            </a:pPr>
            <a:r>
              <a:rPr lang="en-US" altLang="en-US" dirty="0" smtClean="0"/>
              <a:t>For example, </a:t>
            </a:r>
            <a:r>
              <a:rPr lang="ja-JP" altLang="en-US" dirty="0" smtClean="0"/>
              <a:t>“</a:t>
            </a:r>
            <a:r>
              <a:rPr lang="en-US" altLang="ja-JP" dirty="0" smtClean="0"/>
              <a:t>food and beverages</a:t>
            </a:r>
            <a:r>
              <a:rPr lang="ja-JP" altLang="en-US" dirty="0" smtClean="0"/>
              <a:t>”</a:t>
            </a:r>
            <a:r>
              <a:rPr lang="en-US" altLang="ja-JP" dirty="0" smtClean="0"/>
              <a:t> includes prices for everything from potato chips to oranges to flour.</a:t>
            </a:r>
          </a:p>
          <a:p>
            <a:endParaRPr lang="en-US" altLang="en-US" dirty="0" smtClean="0"/>
          </a:p>
          <a:p>
            <a:pPr marL="0" indent="0">
              <a:buFont typeface="Arial" panose="020B0604020202020204" pitchFamily="34" charset="0"/>
              <a:buNone/>
            </a:pPr>
            <a:r>
              <a:rPr lang="en-US" altLang="en-US" dirty="0" smtClean="0"/>
              <a:t>The weights assigned to the different categories of expenditures are based on the spending patterns of a typical American.</a:t>
            </a:r>
          </a:p>
          <a:p>
            <a:pPr marL="171450" indent="-171450">
              <a:buFont typeface="Arial" panose="020B0604020202020204" pitchFamily="34" charset="0"/>
              <a:buChar char="•"/>
            </a:pPr>
            <a:r>
              <a:rPr lang="en-US" altLang="en-US" dirty="0" smtClean="0"/>
              <a:t>For</a:t>
            </a:r>
            <a:r>
              <a:rPr lang="en-US" altLang="en-US" baseline="0" dirty="0" smtClean="0"/>
              <a:t> example, </a:t>
            </a:r>
            <a:r>
              <a:rPr lang="en-US" altLang="en-US" dirty="0" smtClean="0"/>
              <a:t>a typical American</a:t>
            </a:r>
            <a:r>
              <a:rPr lang="en-US" altLang="en-US" baseline="0" dirty="0" smtClean="0"/>
              <a:t> spends </a:t>
            </a:r>
            <a:r>
              <a:rPr lang="en-US" altLang="en-US" dirty="0" smtClean="0"/>
              <a:t>16 percent of their expenditures on</a:t>
            </a:r>
            <a:r>
              <a:rPr lang="en-US" altLang="en-US" baseline="0" dirty="0" smtClean="0"/>
              <a:t> transportation and 42 percent on housing. </a:t>
            </a:r>
            <a:endParaRPr lang="en-US" altLang="en-US" dirty="0" smtClean="0"/>
          </a:p>
          <a:p>
            <a:endParaRPr lang="en-US"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Title 1"/>
          <p:cNvSpPr txBox="1">
            <a:spLocks/>
          </p:cNvSpPr>
          <p:nvPr userDrawn="1"/>
        </p:nvSpPr>
        <p:spPr bwMode="auto">
          <a:xfrm>
            <a:off x="323850" y="1350963"/>
            <a:ext cx="2989263" cy="4179887"/>
          </a:xfrm>
          <a:prstGeom prst="rect">
            <a:avLst/>
          </a:prstGeom>
          <a:noFill/>
          <a:ln>
            <a:noFill/>
          </a:ln>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r" eaLnBrk="1" hangingPunct="1">
              <a:defRPr/>
            </a:pPr>
            <a:endParaRPr lang="en-US" sz="20000" b="1" smtClean="0">
              <a:solidFill>
                <a:srgbClr val="FF2807"/>
              </a:solidFill>
              <a:latin typeface="Helvetica Neue" charset="0"/>
              <a:cs typeface="Helvetica Neue" charset="0"/>
            </a:endParaRPr>
          </a:p>
        </p:txBody>
      </p:sp>
      <p:cxnSp>
        <p:nvCxnSpPr>
          <p:cNvPr id="5" name="Straight Connector 4"/>
          <p:cNvCxnSpPr/>
          <p:nvPr userDrawn="1"/>
        </p:nvCxnSpPr>
        <p:spPr>
          <a:xfrm>
            <a:off x="3575050" y="1350963"/>
            <a:ext cx="0" cy="4179887"/>
          </a:xfrm>
          <a:prstGeom prst="line">
            <a:avLst/>
          </a:prstGeom>
          <a:ln w="57150" cmpd="sng">
            <a:solidFill>
              <a:schemeClr val="tx1"/>
            </a:solidFill>
          </a:ln>
          <a:effectLst/>
        </p:spPr>
        <p:style>
          <a:lnRef idx="2">
            <a:schemeClr val="dk1"/>
          </a:lnRef>
          <a:fillRef idx="0">
            <a:schemeClr val="dk1"/>
          </a:fillRef>
          <a:effectRef idx="1">
            <a:schemeClr val="dk1"/>
          </a:effectRef>
          <a:fontRef idx="minor">
            <a:schemeClr val="tx1"/>
          </a:fontRef>
        </p:style>
      </p:cxnSp>
      <p:sp>
        <p:nvSpPr>
          <p:cNvPr id="7" name="Title 1"/>
          <p:cNvSpPr>
            <a:spLocks noGrp="1"/>
          </p:cNvSpPr>
          <p:nvPr>
            <p:ph type="ctrTitle"/>
          </p:nvPr>
        </p:nvSpPr>
        <p:spPr>
          <a:xfrm>
            <a:off x="3728854" y="1350817"/>
            <a:ext cx="5107663" cy="4179455"/>
          </a:xfrm>
        </p:spPr>
        <p:txBody>
          <a:bodyPr>
            <a:normAutofit fontScale="90000"/>
          </a:bodyPr>
          <a:lstStyle>
            <a:lvl1pPr algn="l">
              <a:defRPr cap="all" baseline="0">
                <a:solidFill>
                  <a:srgbClr val="F79646"/>
                </a:solidFill>
              </a:defRPr>
            </a:lvl1pPr>
          </a:lstStyle>
          <a:p>
            <a:r>
              <a:rPr lang="en-US" dirty="0" smtClean="0"/>
              <a:t>Click to edit Master title style</a:t>
            </a:r>
            <a:endParaRPr lang="en-US" dirty="0"/>
          </a:p>
        </p:txBody>
      </p:sp>
      <p:sp>
        <p:nvSpPr>
          <p:cNvPr id="12" name="Text Placeholder 11"/>
          <p:cNvSpPr>
            <a:spLocks noGrp="1"/>
          </p:cNvSpPr>
          <p:nvPr>
            <p:ph type="body" sz="quarter" idx="10"/>
          </p:nvPr>
        </p:nvSpPr>
        <p:spPr>
          <a:xfrm>
            <a:off x="323274" y="1350817"/>
            <a:ext cx="3117273" cy="4179455"/>
          </a:xfrm>
        </p:spPr>
        <p:txBody>
          <a:bodyPr anchor="ctr">
            <a:noAutofit/>
          </a:bodyPr>
          <a:lstStyle>
            <a:lvl1pPr marL="0" indent="0" algn="r">
              <a:buNone/>
              <a:defRPr sz="20000" b="0" i="0">
                <a:solidFill>
                  <a:srgbClr val="669900"/>
                </a:solidFill>
                <a:latin typeface="Helvetica Neue Medium"/>
                <a:cs typeface="Helvetica Neue Medium"/>
              </a:defRPr>
            </a:lvl1pPr>
          </a:lstStyle>
          <a:p>
            <a:pPr lvl="0"/>
            <a:r>
              <a:rPr lang="en-US" dirty="0" smtClean="0"/>
              <a:t>Click to edit Master text styles</a:t>
            </a:r>
          </a:p>
        </p:txBody>
      </p:sp>
    </p:spTree>
    <p:extLst>
      <p:ext uri="{BB962C8B-B14F-4D97-AF65-F5344CB8AC3E}">
        <p14:creationId xmlns:p14="http://schemas.microsoft.com/office/powerpoint/2010/main" val="4066921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cxnSp>
        <p:nvCxnSpPr>
          <p:cNvPr id="4" name="Straight Connector 3"/>
          <p:cNvCxnSpPr/>
          <p:nvPr userDrawn="1"/>
        </p:nvCxnSpPr>
        <p:spPr>
          <a:xfrm>
            <a:off x="0" y="1543050"/>
            <a:ext cx="9144000" cy="0"/>
          </a:xfrm>
          <a:prstGeom prst="line">
            <a:avLst/>
          </a:prstGeom>
          <a:ln w="57150" cmpd="sng">
            <a:solidFill>
              <a:srgbClr val="F7964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1"/>
            <a:ext cx="8229600" cy="1527337"/>
          </a:xfrm>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13168"/>
            <a:ext cx="8229600" cy="4896248"/>
          </a:xfrm>
        </p:spPr>
        <p:txBody>
          <a:body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205032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cxnSp>
        <p:nvCxnSpPr>
          <p:cNvPr id="5" name="Straight Connector 4"/>
          <p:cNvCxnSpPr/>
          <p:nvPr userDrawn="1"/>
        </p:nvCxnSpPr>
        <p:spPr>
          <a:xfrm>
            <a:off x="0" y="1543050"/>
            <a:ext cx="9144000" cy="0"/>
          </a:xfrm>
          <a:prstGeom prst="line">
            <a:avLst/>
          </a:prstGeom>
          <a:ln w="57150" cmpd="sng">
            <a:solidFill>
              <a:srgbClr val="F7964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0"/>
            <a:ext cx="8229600" cy="1518756"/>
          </a:xfrm>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70552"/>
            <a:ext cx="4038600" cy="5002721"/>
          </a:xfrm>
        </p:spPr>
        <p:txBody>
          <a:bodyPr/>
          <a:lstStyle>
            <a:lvl1pPr>
              <a:defRPr sz="3600"/>
            </a:lvl1pPr>
            <a:lvl2pPr>
              <a:defRPr sz="3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4" name="Content Placeholder 3"/>
          <p:cNvSpPr>
            <a:spLocks noGrp="1"/>
          </p:cNvSpPr>
          <p:nvPr>
            <p:ph sz="half" idx="2"/>
          </p:nvPr>
        </p:nvSpPr>
        <p:spPr>
          <a:xfrm>
            <a:off x="4648200" y="1670552"/>
            <a:ext cx="4038600" cy="5002721"/>
          </a:xfrm>
        </p:spPr>
        <p:txBody>
          <a:bodyPr/>
          <a:lstStyle>
            <a:lvl1pPr>
              <a:defRPr sz="3600"/>
            </a:lvl1pPr>
            <a:lvl2pPr>
              <a:defRPr sz="3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161881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3" name="Rectangle 2"/>
          <p:cNvSpPr/>
          <p:nvPr userDrawn="1"/>
        </p:nvSpPr>
        <p:spPr>
          <a:xfrm>
            <a:off x="177800" y="169863"/>
            <a:ext cx="8796338" cy="6543675"/>
          </a:xfrm>
          <a:prstGeom prst="rect">
            <a:avLst/>
          </a:prstGeom>
          <a:noFill/>
          <a:ln w="57150">
            <a:solidFill>
              <a:srgbClr val="F7964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457200" y="0"/>
            <a:ext cx="8229600" cy="1518756"/>
          </a:xfrm>
        </p:spPr>
        <p:txBody>
          <a:bodyPr/>
          <a:lstStyle>
            <a:lvl1pPr algn="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705759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cxnSp>
        <p:nvCxnSpPr>
          <p:cNvPr id="3" name="Straight Connector 2"/>
          <p:cNvCxnSpPr/>
          <p:nvPr userDrawn="1"/>
        </p:nvCxnSpPr>
        <p:spPr>
          <a:xfrm>
            <a:off x="0" y="777875"/>
            <a:ext cx="9144000" cy="0"/>
          </a:xfrm>
          <a:prstGeom prst="line">
            <a:avLst/>
          </a:prstGeom>
          <a:ln w="57150" cmpd="sng">
            <a:solidFill>
              <a:srgbClr val="F7964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91066" y="-16933"/>
            <a:ext cx="8229600" cy="768096"/>
          </a:xfrm>
        </p:spPr>
        <p:txBody>
          <a:bodyPr/>
          <a:lstStyle>
            <a:lvl1pPr algn="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98121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txBox="1">
            <a:spLocks/>
          </p:cNvSpPr>
          <p:nvPr userDrawn="1"/>
        </p:nvSpPr>
        <p:spPr bwMode="auto">
          <a:xfrm>
            <a:off x="323850" y="1350963"/>
            <a:ext cx="2989263" cy="4179887"/>
          </a:xfrm>
          <a:prstGeom prst="rect">
            <a:avLst/>
          </a:prstGeom>
          <a:noFill/>
          <a:ln>
            <a:noFill/>
          </a:ln>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r" eaLnBrk="1" hangingPunct="1">
              <a:defRPr/>
            </a:pPr>
            <a:endParaRPr lang="en-US" sz="20000" b="1" smtClean="0">
              <a:solidFill>
                <a:srgbClr val="FF2807"/>
              </a:solidFill>
              <a:latin typeface="Helvetica Neue" charset="0"/>
              <a:cs typeface="Helvetica Neue" charset="0"/>
            </a:endParaRPr>
          </a:p>
        </p:txBody>
      </p:sp>
      <p:cxnSp>
        <p:nvCxnSpPr>
          <p:cNvPr id="5" name="Straight Connector 4"/>
          <p:cNvCxnSpPr/>
          <p:nvPr userDrawn="1"/>
        </p:nvCxnSpPr>
        <p:spPr>
          <a:xfrm>
            <a:off x="3575050" y="1350963"/>
            <a:ext cx="0" cy="4179887"/>
          </a:xfrm>
          <a:prstGeom prst="line">
            <a:avLst/>
          </a:prstGeom>
          <a:ln w="57150" cmpd="sng">
            <a:solidFill>
              <a:schemeClr val="tx1"/>
            </a:solidFill>
          </a:ln>
          <a:effectLst/>
        </p:spPr>
        <p:style>
          <a:lnRef idx="2">
            <a:schemeClr val="dk1"/>
          </a:lnRef>
          <a:fillRef idx="0">
            <a:schemeClr val="dk1"/>
          </a:fillRef>
          <a:effectRef idx="1">
            <a:schemeClr val="dk1"/>
          </a:effectRef>
          <a:fontRef idx="minor">
            <a:schemeClr val="tx1"/>
          </a:fontRef>
        </p:style>
      </p:cxnSp>
      <p:sp>
        <p:nvSpPr>
          <p:cNvPr id="7" name="Title 1"/>
          <p:cNvSpPr>
            <a:spLocks noGrp="1"/>
          </p:cNvSpPr>
          <p:nvPr>
            <p:ph type="ctrTitle"/>
          </p:nvPr>
        </p:nvSpPr>
        <p:spPr>
          <a:xfrm>
            <a:off x="3728854" y="1350817"/>
            <a:ext cx="5107663" cy="4179455"/>
          </a:xfrm>
        </p:spPr>
        <p:txBody>
          <a:bodyPr>
            <a:normAutofit fontScale="90000"/>
          </a:bodyPr>
          <a:lstStyle>
            <a:lvl1pPr algn="l">
              <a:defRPr cap="all" baseline="0">
                <a:solidFill>
                  <a:srgbClr val="F79646"/>
                </a:solidFill>
              </a:defRPr>
            </a:lvl1pPr>
          </a:lstStyle>
          <a:p>
            <a:r>
              <a:rPr lang="en-US" dirty="0" smtClean="0"/>
              <a:t>Click to edit Master title style</a:t>
            </a:r>
            <a:endParaRPr lang="en-US" dirty="0"/>
          </a:p>
        </p:txBody>
      </p:sp>
      <p:sp>
        <p:nvSpPr>
          <p:cNvPr id="12" name="Text Placeholder 11"/>
          <p:cNvSpPr>
            <a:spLocks noGrp="1"/>
          </p:cNvSpPr>
          <p:nvPr>
            <p:ph type="body" sz="quarter" idx="10"/>
          </p:nvPr>
        </p:nvSpPr>
        <p:spPr>
          <a:xfrm>
            <a:off x="323274" y="1350817"/>
            <a:ext cx="3117273" cy="4179455"/>
          </a:xfrm>
        </p:spPr>
        <p:txBody>
          <a:bodyPr anchor="ctr">
            <a:noAutofit/>
          </a:bodyPr>
          <a:lstStyle>
            <a:lvl1pPr marL="0" indent="0" algn="r">
              <a:buNone/>
              <a:defRPr sz="20000" b="0" i="0">
                <a:solidFill>
                  <a:srgbClr val="669900"/>
                </a:solidFill>
                <a:latin typeface="Helvetica Neue Medium"/>
                <a:cs typeface="Helvetica Neue Medium"/>
              </a:defRPr>
            </a:lvl1pPr>
          </a:lstStyle>
          <a:p>
            <a:pPr lvl="0"/>
            <a:r>
              <a:rPr lang="en-US" dirty="0" smtClean="0"/>
              <a:t>Click to edit Master text styles</a:t>
            </a:r>
          </a:p>
        </p:txBody>
      </p:sp>
    </p:spTree>
    <p:extLst>
      <p:ext uri="{BB962C8B-B14F-4D97-AF65-F5344CB8AC3E}">
        <p14:creationId xmlns:p14="http://schemas.microsoft.com/office/powerpoint/2010/main" val="3586292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0" y="1543050"/>
            <a:ext cx="9144000" cy="0"/>
          </a:xfrm>
          <a:prstGeom prst="line">
            <a:avLst/>
          </a:prstGeom>
          <a:ln w="57150" cmpd="sng">
            <a:solidFill>
              <a:srgbClr val="F7964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1"/>
            <a:ext cx="8229600" cy="1527337"/>
          </a:xfrm>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13168"/>
            <a:ext cx="8229600" cy="4896248"/>
          </a:xfrm>
        </p:spPr>
        <p:txBody>
          <a:body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890027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userDrawn="1"/>
        </p:nvCxnSpPr>
        <p:spPr>
          <a:xfrm>
            <a:off x="0" y="1543050"/>
            <a:ext cx="9144000" cy="0"/>
          </a:xfrm>
          <a:prstGeom prst="line">
            <a:avLst/>
          </a:prstGeom>
          <a:ln w="57150" cmpd="sng">
            <a:solidFill>
              <a:srgbClr val="F7964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0"/>
            <a:ext cx="8229600" cy="1518756"/>
          </a:xfrm>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70552"/>
            <a:ext cx="4038600" cy="5002721"/>
          </a:xfrm>
        </p:spPr>
        <p:txBody>
          <a:bodyPr/>
          <a:lstStyle>
            <a:lvl1pPr>
              <a:defRPr sz="3600"/>
            </a:lvl1pPr>
            <a:lvl2pPr>
              <a:defRPr sz="3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4" name="Content Placeholder 3"/>
          <p:cNvSpPr>
            <a:spLocks noGrp="1"/>
          </p:cNvSpPr>
          <p:nvPr>
            <p:ph sz="half" idx="2"/>
          </p:nvPr>
        </p:nvSpPr>
        <p:spPr>
          <a:xfrm>
            <a:off x="4648200" y="1670552"/>
            <a:ext cx="4038600" cy="5002721"/>
          </a:xfrm>
        </p:spPr>
        <p:txBody>
          <a:bodyPr/>
          <a:lstStyle>
            <a:lvl1pPr>
              <a:defRPr sz="3600"/>
            </a:lvl1pPr>
            <a:lvl2pPr>
              <a:defRPr sz="3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3856161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p:txBody>
      </p:sp>
    </p:spTree>
  </p:cSld>
  <p:clrMap bg1="lt1" tx1="dk1" bg2="lt2" tx2="dk2" accent1="accent1" accent2="accent2" accent3="accent3" accent4="accent4" accent5="accent5" accent6="accent6" hlink="hlink" folHlink="folHlink"/>
  <p:sldLayoutIdLst>
    <p:sldLayoutId id="2147484196" r:id="rId1"/>
    <p:sldLayoutId id="2147484197" r:id="rId2"/>
    <p:sldLayoutId id="2147484198" r:id="rId3"/>
    <p:sldLayoutId id="2147484199" r:id="rId4"/>
    <p:sldLayoutId id="2147484200" r:id="rId5"/>
    <p:sldLayoutId id="2147484201" r:id="rId6"/>
    <p:sldLayoutId id="2147484202" r:id="rId7"/>
    <p:sldLayoutId id="2147484203" r:id="rId8"/>
  </p:sldLayoutIdLst>
  <p:txStyles>
    <p:titleStyle>
      <a:lvl1pPr algn="l" defTabSz="457200" rtl="0" eaLnBrk="0" fontAlgn="base" hangingPunct="0">
        <a:spcBef>
          <a:spcPct val="0"/>
        </a:spcBef>
        <a:spcAft>
          <a:spcPct val="0"/>
        </a:spcAft>
        <a:defRPr sz="4400" b="1" kern="1200">
          <a:solidFill>
            <a:schemeClr val="tx1"/>
          </a:solidFill>
          <a:latin typeface="Arial"/>
          <a:ea typeface="MS PGothic" pitchFamily="34" charset="-128"/>
          <a:cs typeface="Arial"/>
        </a:defRPr>
      </a:lvl1pPr>
      <a:lvl2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2pPr>
      <a:lvl3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3pPr>
      <a:lvl4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4pPr>
      <a:lvl5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5pPr>
      <a:lvl6pPr marL="457200" algn="l" defTabSz="457200" rtl="0" fontAlgn="base">
        <a:spcBef>
          <a:spcPct val="0"/>
        </a:spcBef>
        <a:spcAft>
          <a:spcPct val="0"/>
        </a:spcAft>
        <a:defRPr sz="4400" b="1">
          <a:solidFill>
            <a:schemeClr val="tx1"/>
          </a:solidFill>
          <a:latin typeface="Helvetica Neue" charset="0"/>
          <a:ea typeface="ＭＳ Ｐゴシック" charset="0"/>
        </a:defRPr>
      </a:lvl6pPr>
      <a:lvl7pPr marL="914400" algn="l" defTabSz="457200" rtl="0" fontAlgn="base">
        <a:spcBef>
          <a:spcPct val="0"/>
        </a:spcBef>
        <a:spcAft>
          <a:spcPct val="0"/>
        </a:spcAft>
        <a:defRPr sz="4400" b="1">
          <a:solidFill>
            <a:schemeClr val="tx1"/>
          </a:solidFill>
          <a:latin typeface="Helvetica Neue" charset="0"/>
          <a:ea typeface="ＭＳ Ｐゴシック" charset="0"/>
        </a:defRPr>
      </a:lvl7pPr>
      <a:lvl8pPr marL="1371600" algn="l" defTabSz="457200" rtl="0" fontAlgn="base">
        <a:spcBef>
          <a:spcPct val="0"/>
        </a:spcBef>
        <a:spcAft>
          <a:spcPct val="0"/>
        </a:spcAft>
        <a:defRPr sz="4400" b="1">
          <a:solidFill>
            <a:schemeClr val="tx1"/>
          </a:solidFill>
          <a:latin typeface="Helvetica Neue" charset="0"/>
          <a:ea typeface="ＭＳ Ｐゴシック" charset="0"/>
        </a:defRPr>
      </a:lvl8pPr>
      <a:lvl9pPr marL="1828800" algn="l" defTabSz="457200" rtl="0" fontAlgn="base">
        <a:spcBef>
          <a:spcPct val="0"/>
        </a:spcBef>
        <a:spcAft>
          <a:spcPct val="0"/>
        </a:spcAft>
        <a:defRPr sz="4400" b="1">
          <a:solidFill>
            <a:schemeClr val="tx1"/>
          </a:solidFill>
          <a:latin typeface="Helvetica Neue" charset="0"/>
          <a:ea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600" kern="1200">
          <a:solidFill>
            <a:schemeClr val="tx1"/>
          </a:solidFill>
          <a:latin typeface="Arial"/>
          <a:ea typeface="MS PGothic" pitchFamily="34" charset="-128"/>
          <a:cs typeface="Arial"/>
        </a:defRPr>
      </a:lvl1pPr>
      <a:lvl2pPr marL="742950" indent="-28575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Arial"/>
          <a:ea typeface="MS PGothic" pitchFamily="34" charset="-128"/>
          <a:cs typeface="Arial"/>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Helvetica Neue"/>
          <a:ea typeface="Helvetica Neue" charset="0"/>
          <a:cs typeface="Helvetica Neue"/>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charset="0"/>
          <a:cs typeface="Helvetica Neue"/>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charset="0"/>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oleObject" Target="../embeddings/oleObject1.bin"/><Relationship Id="rId5" Type="http://schemas.openxmlformats.org/officeDocument/2006/relationships/image" Target="../media/image7.wmf"/><Relationship Id="rId6" Type="http://schemas.openxmlformats.org/officeDocument/2006/relationships/oleObject" Target="../embeddings/oleObject2.bin"/><Relationship Id="rId7" Type="http://schemas.openxmlformats.org/officeDocument/2006/relationships/image" Target="../media/image8.w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6.jpeg"/></Relationships>
</file>

<file path=ppt/slides/_rels/slide22.xml.rels><?xml version="1.0" encoding="UTF-8" standalone="yes"?>
<Relationships xmlns="http://schemas.openxmlformats.org/package/2006/relationships"><Relationship Id="rId3" Type="http://schemas.openxmlformats.org/officeDocument/2006/relationships/hyperlink" Target="https://iig.wwnorton.com/prinecoma2/full/page/304_the_value_of_money_in_back_to_the_future_I_and_II" TargetMode="External"/><Relationship Id="rId4" Type="http://schemas.openxmlformats.org/officeDocument/2006/relationships/image" Target="../media/image4.emf"/><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7.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8.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9.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20.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4" Type="http://schemas.openxmlformats.org/officeDocument/2006/relationships/oleObject" Target="../embeddings/oleObject3.bin"/><Relationship Id="rId5" Type="http://schemas.openxmlformats.org/officeDocument/2006/relationships/image" Target="../media/image21.w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hyperlink" Target="https://iig.wwnorton.com/prinecoma2/full/page/305_inflation_in_austin_powers_international_man_of_mys" TargetMode="External"/><Relationship Id="rId4" Type="http://schemas.openxmlformats.org/officeDocument/2006/relationships/image" Target="../media/image3.jpeg"/><Relationship Id="rId5" Type="http://schemas.openxmlformats.org/officeDocument/2006/relationships/image" Target="../media/image4.emf"/><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ctrTitle"/>
          </p:nvPr>
        </p:nvSpPr>
        <p:spPr>
          <a:xfrm>
            <a:off x="3729038" y="1350963"/>
            <a:ext cx="5106987" cy="4179887"/>
          </a:xfrm>
        </p:spPr>
        <p:txBody>
          <a:bodyPr>
            <a:normAutofit/>
          </a:bodyPr>
          <a:lstStyle/>
          <a:p>
            <a:r>
              <a:rPr lang="en-US" altLang="en-US" cap="none" dirty="0" smtClean="0">
                <a:latin typeface="Arial" panose="020B0604020202020204" pitchFamily="34" charset="0"/>
              </a:rPr>
              <a:t>The Price Level and Inflation</a:t>
            </a:r>
            <a:endParaRPr lang="en-US" altLang="en-US" cap="none" dirty="0" smtClean="0">
              <a:latin typeface="Arial" panose="020B0604020202020204" pitchFamily="34" charset="0"/>
            </a:endParaRPr>
          </a:p>
        </p:txBody>
      </p:sp>
      <p:sp>
        <p:nvSpPr>
          <p:cNvPr id="11266" name="Text Placeholder 2"/>
          <p:cNvSpPr>
            <a:spLocks noGrp="1"/>
          </p:cNvSpPr>
          <p:nvPr>
            <p:ph type="body" sz="quarter" idx="10"/>
          </p:nvPr>
        </p:nvSpPr>
        <p:spPr>
          <a:xfrm>
            <a:off x="323850" y="1350963"/>
            <a:ext cx="3116263" cy="4179887"/>
          </a:xfrm>
        </p:spPr>
        <p:txBody>
          <a:bodyPr/>
          <a:lstStyle/>
          <a:p>
            <a:r>
              <a:rPr lang="en-US" altLang="x-none" dirty="0" smtClean="0">
                <a:solidFill>
                  <a:srgbClr val="1492C7"/>
                </a:solidFill>
                <a:latin typeface="Helvetica Neue Medium" charset="0"/>
                <a:ea typeface="MS PGothic" charset="-128"/>
              </a:rPr>
              <a:t>8</a:t>
            </a:r>
            <a:endParaRPr lang="en-US" altLang="x-none" dirty="0">
              <a:solidFill>
                <a:srgbClr val="1492C7"/>
              </a:solidFill>
              <a:latin typeface="Helvetica Neue Medium" charset="0"/>
              <a:ea typeface="MS PGothic"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457200" y="0"/>
            <a:ext cx="8229600" cy="1527175"/>
          </a:xfrm>
        </p:spPr>
        <p:txBody>
          <a:bodyPr/>
          <a:lstStyle/>
          <a:p>
            <a:r>
              <a:rPr lang="en-US" altLang="en-US" dirty="0" smtClean="0">
                <a:latin typeface="Helvetica Neue" charset="0"/>
              </a:rPr>
              <a:t>Computing the CPI</a:t>
            </a:r>
          </a:p>
        </p:txBody>
      </p:sp>
      <p:sp>
        <p:nvSpPr>
          <p:cNvPr id="13315" name="Content Placeholder 2"/>
          <p:cNvSpPr>
            <a:spLocks noGrp="1"/>
          </p:cNvSpPr>
          <p:nvPr>
            <p:ph idx="1"/>
          </p:nvPr>
        </p:nvSpPr>
        <p:spPr>
          <a:xfrm>
            <a:off x="457200" y="1712913"/>
            <a:ext cx="8229600" cy="4895850"/>
          </a:xfrm>
        </p:spPr>
        <p:txBody>
          <a:bodyPr/>
          <a:lstStyle/>
          <a:p>
            <a:pPr eaLnBrk="1" hangingPunct="1"/>
            <a:r>
              <a:rPr lang="en-US" altLang="en-US" sz="3200" dirty="0" smtClean="0">
                <a:latin typeface="Arial" panose="020B0604020202020204" pitchFamily="34" charset="0"/>
              </a:rPr>
              <a:t>Each month, the BLS collects price information </a:t>
            </a:r>
          </a:p>
          <a:p>
            <a:pPr lvl="1" eaLnBrk="1" hangingPunct="1"/>
            <a:r>
              <a:rPr lang="en-US" altLang="en-US" sz="2800" dirty="0" smtClean="0">
                <a:latin typeface="Arial" panose="020B0604020202020204" pitchFamily="34" charset="0"/>
              </a:rPr>
              <a:t>on over 8,000 goods and services each month</a:t>
            </a:r>
          </a:p>
          <a:p>
            <a:pPr lvl="1" eaLnBrk="1" hangingPunct="1"/>
            <a:r>
              <a:rPr lang="en-US" altLang="en-US" sz="2800" dirty="0" smtClean="0">
                <a:latin typeface="Arial" panose="020B0604020202020204" pitchFamily="34" charset="0"/>
              </a:rPr>
              <a:t>in 211 categories</a:t>
            </a:r>
          </a:p>
          <a:p>
            <a:pPr lvl="1" eaLnBrk="1" hangingPunct="1"/>
            <a:r>
              <a:rPr lang="en-US" altLang="en-US" sz="2800" dirty="0" smtClean="0">
                <a:latin typeface="Arial" panose="020B0604020202020204" pitchFamily="34" charset="0"/>
              </a:rPr>
              <a:t>for 38 geographic locations</a:t>
            </a:r>
          </a:p>
          <a:p>
            <a:pPr eaLnBrk="1" hangingPunct="1"/>
            <a:endParaRPr lang="en-US" altLang="en-US" sz="2400" dirty="0" smtClean="0">
              <a:latin typeface="Arial" panose="020B0604020202020204" pitchFamily="34" charset="0"/>
            </a:endParaRPr>
          </a:p>
          <a:p>
            <a:pPr eaLnBrk="1" hangingPunct="1"/>
            <a:endParaRPr lang="en-US" altLang="en-US" sz="2800" dirty="0" smtClean="0">
              <a:latin typeface="Helvetica Neue"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r>
              <a:rPr lang="en-US" altLang="en-US" smtClean="0">
                <a:latin typeface="Helvetica Neue" charset="0"/>
              </a:rPr>
              <a:t>Calculating a Simple Price Index</a:t>
            </a:r>
          </a:p>
        </p:txBody>
      </p:sp>
      <p:pic>
        <p:nvPicPr>
          <p:cNvPr id="4" name="Picture 3" descr="PRINECOMA2_FIG08.03.jpg"/>
          <p:cNvPicPr>
            <a:picLocks noChangeAspect="1"/>
          </p:cNvPicPr>
          <p:nvPr/>
        </p:nvPicPr>
        <p:blipFill>
          <a:blip r:embed="rId3"/>
          <a:srcRect t="4811" b="3222"/>
          <a:stretch>
            <a:fillRect/>
          </a:stretch>
        </p:blipFill>
        <p:spPr>
          <a:xfrm>
            <a:off x="357353" y="1779529"/>
            <a:ext cx="8429294" cy="485065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457200" y="0"/>
            <a:ext cx="8229600" cy="1527175"/>
          </a:xfrm>
        </p:spPr>
        <p:txBody>
          <a:bodyPr/>
          <a:lstStyle/>
          <a:p>
            <a:r>
              <a:rPr lang="en-US" altLang="en-US" dirty="0" smtClean="0">
                <a:latin typeface="Helvetica Neue" charset="0"/>
              </a:rPr>
              <a:t>Inflation</a:t>
            </a:r>
            <a:r>
              <a:rPr lang="en-US" dirty="0">
                <a:latin typeface="Arial" pitchFamily="-107" charset="0"/>
                <a:cs typeface="Arial" pitchFamily="-107" charset="0"/>
              </a:rPr>
              <a:t>—</a:t>
            </a:r>
            <a:r>
              <a:rPr lang="en-US" altLang="en-US" dirty="0" smtClean="0">
                <a:latin typeface="Helvetica Neue" charset="0"/>
              </a:rPr>
              <a:t>2 </a:t>
            </a:r>
          </a:p>
        </p:txBody>
      </p:sp>
      <p:sp>
        <p:nvSpPr>
          <p:cNvPr id="14339" name="Content Placeholder 2"/>
          <p:cNvSpPr>
            <a:spLocks noGrp="1"/>
          </p:cNvSpPr>
          <p:nvPr>
            <p:ph idx="1"/>
          </p:nvPr>
        </p:nvSpPr>
        <p:spPr>
          <a:xfrm>
            <a:off x="457200" y="1712913"/>
            <a:ext cx="8229600" cy="4895850"/>
          </a:xfrm>
        </p:spPr>
        <p:txBody>
          <a:bodyPr/>
          <a:lstStyle/>
          <a:p>
            <a:pPr eaLnBrk="1" hangingPunct="1"/>
            <a:r>
              <a:rPr lang="en-US" altLang="en-US" sz="2800" dirty="0" smtClean="0">
                <a:latin typeface="Arial" panose="020B0604020202020204" pitchFamily="34" charset="0"/>
              </a:rPr>
              <a:t>Calculating the price index</a:t>
            </a:r>
          </a:p>
          <a:p>
            <a:pPr eaLnBrk="1" hangingPunct="1"/>
            <a:endParaRPr lang="en-US" altLang="en-US" sz="2800" dirty="0" smtClean="0">
              <a:latin typeface="Arial" panose="020B0604020202020204" pitchFamily="34" charset="0"/>
            </a:endParaRPr>
          </a:p>
          <a:p>
            <a:pPr eaLnBrk="1" hangingPunct="1">
              <a:buFont typeface="Arial" panose="020B0604020202020204" pitchFamily="34" charset="0"/>
              <a:buNone/>
            </a:pPr>
            <a:endParaRPr lang="en-US" altLang="en-US" sz="2800" dirty="0" smtClean="0">
              <a:latin typeface="Arial" panose="020B0604020202020204" pitchFamily="34" charset="0"/>
            </a:endParaRPr>
          </a:p>
          <a:p>
            <a:pPr eaLnBrk="1" hangingPunct="1"/>
            <a:r>
              <a:rPr lang="en-US" altLang="en-US" sz="2800" dirty="0" smtClean="0">
                <a:latin typeface="Arial" panose="020B0604020202020204" pitchFamily="34" charset="0"/>
              </a:rPr>
              <a:t>Using the price levels, we can find inflation with the percentage change formula.</a:t>
            </a:r>
          </a:p>
          <a:p>
            <a:pPr lvl="1" eaLnBrk="1" hangingPunct="1"/>
            <a:r>
              <a:rPr lang="en-US" altLang="en-US" sz="2400" dirty="0" smtClean="0">
                <a:latin typeface="Arial" panose="020B0604020202020204" pitchFamily="34" charset="0"/>
              </a:rPr>
              <a:t>Typically, inflation rates are measured annually.</a:t>
            </a:r>
          </a:p>
          <a:p>
            <a:pPr eaLnBrk="1" hangingPunct="1"/>
            <a:r>
              <a:rPr lang="en-US" altLang="en-US" sz="2800" dirty="0" smtClean="0">
                <a:latin typeface="Arial" panose="020B0604020202020204" pitchFamily="34" charset="0"/>
              </a:rPr>
              <a:t>In the previous example</a:t>
            </a:r>
          </a:p>
        </p:txBody>
      </p:sp>
      <p:graphicFrame>
        <p:nvGraphicFramePr>
          <p:cNvPr id="15364" name="Object 1"/>
          <p:cNvGraphicFramePr>
            <a:graphicFrameLocks noChangeAspect="1"/>
          </p:cNvGraphicFramePr>
          <p:nvPr/>
        </p:nvGraphicFramePr>
        <p:xfrm>
          <a:off x="1784350" y="2317750"/>
          <a:ext cx="5451475" cy="844550"/>
        </p:xfrm>
        <a:graphic>
          <a:graphicData uri="http://schemas.openxmlformats.org/presentationml/2006/ole">
            <mc:AlternateContent xmlns:mc="http://schemas.openxmlformats.org/markup-compatibility/2006">
              <mc:Choice xmlns:v="urn:schemas-microsoft-com:vml" Requires="v">
                <p:oleObj spid="_x0000_s30940" name="Equation" r:id="rId4" imgW="2705100" imgH="419100" progId="Equation.3">
                  <p:embed/>
                </p:oleObj>
              </mc:Choice>
              <mc:Fallback>
                <p:oleObj name="Equation" r:id="rId4" imgW="2705100" imgH="419100" progId="Equation.3">
                  <p:embed/>
                  <p:pic>
                    <p:nvPicPr>
                      <p:cNvPr id="0" name="Picture 19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84350" y="2317750"/>
                        <a:ext cx="5451475" cy="844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365" name="Object 2"/>
          <p:cNvGraphicFramePr>
            <a:graphicFrameLocks noChangeAspect="1"/>
          </p:cNvGraphicFramePr>
          <p:nvPr>
            <p:extLst>
              <p:ext uri="{D42A27DB-BD31-4B8C-83A1-F6EECF244321}">
                <p14:modId xmlns:p14="http://schemas.microsoft.com/office/powerpoint/2010/main" val="2976729668"/>
              </p:ext>
            </p:extLst>
          </p:nvPr>
        </p:nvGraphicFramePr>
        <p:xfrm>
          <a:off x="1671638" y="5394325"/>
          <a:ext cx="5067300" cy="793750"/>
        </p:xfrm>
        <a:graphic>
          <a:graphicData uri="http://schemas.openxmlformats.org/presentationml/2006/ole">
            <mc:AlternateContent xmlns:mc="http://schemas.openxmlformats.org/markup-compatibility/2006">
              <mc:Choice xmlns:v="urn:schemas-microsoft-com:vml" Requires="v">
                <p:oleObj spid="_x0000_s30941" name="Equation" r:id="rId6" imgW="2514600" imgH="393480" progId="Equation.3">
                  <p:embed/>
                </p:oleObj>
              </mc:Choice>
              <mc:Fallback>
                <p:oleObj name="Equation" r:id="rId6" imgW="2514600" imgH="393480" progId="Equation.3">
                  <p:embed/>
                  <p:pic>
                    <p:nvPicPr>
                      <p:cNvPr id="0" name="Picture 19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71638" y="5394325"/>
                        <a:ext cx="5067300" cy="793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36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339">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53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457200" y="0"/>
            <a:ext cx="8229600" cy="1527175"/>
          </a:xfrm>
        </p:spPr>
        <p:txBody>
          <a:bodyPr/>
          <a:lstStyle/>
          <a:p>
            <a:r>
              <a:rPr lang="en-US" altLang="en-US" smtClean="0">
                <a:latin typeface="Helvetica Neue" charset="0"/>
              </a:rPr>
              <a:t>CPI and Inflation over the Long Run</a:t>
            </a:r>
          </a:p>
        </p:txBody>
      </p:sp>
      <p:pic>
        <p:nvPicPr>
          <p:cNvPr id="5" name="Picture 4" descr="PRINECOMA2_FIG08.04a.jpg"/>
          <p:cNvPicPr>
            <a:picLocks noChangeAspect="1"/>
          </p:cNvPicPr>
          <p:nvPr/>
        </p:nvPicPr>
        <p:blipFill>
          <a:blip r:embed="rId3"/>
          <a:srcRect b="3730"/>
          <a:stretch>
            <a:fillRect/>
          </a:stretch>
        </p:blipFill>
        <p:spPr>
          <a:xfrm>
            <a:off x="2342103" y="1700594"/>
            <a:ext cx="4480560" cy="2378543"/>
          </a:xfrm>
          <a:prstGeom prst="rect">
            <a:avLst/>
          </a:prstGeom>
        </p:spPr>
      </p:pic>
      <p:pic>
        <p:nvPicPr>
          <p:cNvPr id="6" name="Picture 5" descr="PRINECOMA2_FIG08.04a.jpg"/>
          <p:cNvPicPr>
            <a:picLocks noChangeAspect="1"/>
          </p:cNvPicPr>
          <p:nvPr/>
        </p:nvPicPr>
        <p:blipFill>
          <a:blip r:embed="rId4"/>
          <a:srcRect b="4582"/>
          <a:stretch>
            <a:fillRect/>
          </a:stretch>
        </p:blipFill>
        <p:spPr>
          <a:xfrm>
            <a:off x="2342103" y="4249619"/>
            <a:ext cx="4480560" cy="2446052"/>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457200" y="0"/>
            <a:ext cx="8686800" cy="1527175"/>
          </a:xfrm>
        </p:spPr>
        <p:txBody>
          <a:bodyPr/>
          <a:lstStyle/>
          <a:p>
            <a:r>
              <a:rPr lang="en-US" altLang="en-US" dirty="0" smtClean="0">
                <a:latin typeface="Helvetica Neue" charset="0"/>
              </a:rPr>
              <a:t>Prices Don’t</a:t>
            </a:r>
            <a:r>
              <a:rPr lang="en-US" altLang="ja-JP" dirty="0" smtClean="0">
                <a:latin typeface="Helvetica Neue" charset="0"/>
              </a:rPr>
              <a:t> All Move Together</a:t>
            </a:r>
            <a:endParaRPr lang="en-US" altLang="en-US" dirty="0" smtClean="0">
              <a:latin typeface="Helvetica Neue" charset="0"/>
            </a:endParaRPr>
          </a:p>
        </p:txBody>
      </p:sp>
      <p:sp>
        <p:nvSpPr>
          <p:cNvPr id="18435" name="Content Placeholder 2"/>
          <p:cNvSpPr>
            <a:spLocks noGrp="1"/>
          </p:cNvSpPr>
          <p:nvPr>
            <p:ph idx="1"/>
          </p:nvPr>
        </p:nvSpPr>
        <p:spPr>
          <a:xfrm>
            <a:off x="457200" y="1712913"/>
            <a:ext cx="8229600" cy="4895850"/>
          </a:xfrm>
        </p:spPr>
        <p:txBody>
          <a:bodyPr/>
          <a:lstStyle/>
          <a:p>
            <a:pPr eaLnBrk="1" hangingPunct="1"/>
            <a:r>
              <a:rPr lang="en-US" altLang="en-US" sz="2800" dirty="0" smtClean="0">
                <a:latin typeface="Arial" panose="020B0604020202020204" pitchFamily="34" charset="0"/>
              </a:rPr>
              <a:t>Clearly, most prices rise over time (see the previous figure)</a:t>
            </a:r>
          </a:p>
          <a:p>
            <a:pPr lvl="1" eaLnBrk="1" hangingPunct="1"/>
            <a:r>
              <a:rPr lang="en-US" altLang="en-US" sz="2400" dirty="0" smtClean="0">
                <a:latin typeface="Arial" panose="020B0604020202020204" pitchFamily="34" charset="0"/>
              </a:rPr>
              <a:t>Travel</a:t>
            </a:r>
          </a:p>
          <a:p>
            <a:pPr lvl="1" eaLnBrk="1" hangingPunct="1"/>
            <a:r>
              <a:rPr lang="en-US" altLang="en-US" sz="2400" dirty="0" smtClean="0">
                <a:latin typeface="Arial" panose="020B0604020202020204" pitchFamily="34" charset="0"/>
              </a:rPr>
              <a:t>Education</a:t>
            </a:r>
          </a:p>
          <a:p>
            <a:pPr lvl="1" eaLnBrk="1" hangingPunct="1"/>
            <a:r>
              <a:rPr lang="en-US" altLang="en-US" sz="2400" dirty="0" smtClean="0">
                <a:latin typeface="Arial" panose="020B0604020202020204" pitchFamily="34" charset="0"/>
              </a:rPr>
              <a:t>Health care</a:t>
            </a:r>
          </a:p>
          <a:p>
            <a:pPr eaLnBrk="1" hangingPunct="1"/>
            <a:r>
              <a:rPr lang="en-US" altLang="en-US" sz="2800" dirty="0" smtClean="0">
                <a:latin typeface="Arial" panose="020B0604020202020204" pitchFamily="34" charset="0"/>
              </a:rPr>
              <a:t>However, some prices fall over time</a:t>
            </a:r>
          </a:p>
          <a:p>
            <a:pPr lvl="1" eaLnBrk="1" hangingPunct="1"/>
            <a:r>
              <a:rPr lang="en-US" altLang="en-US" sz="2400" dirty="0" smtClean="0">
                <a:latin typeface="Arial" panose="020B0604020202020204" pitchFamily="34" charset="0"/>
              </a:rPr>
              <a:t>Consumer electronics</a:t>
            </a:r>
          </a:p>
          <a:p>
            <a:pPr lvl="1" eaLnBrk="1" hangingPunct="1"/>
            <a:r>
              <a:rPr lang="en-US" altLang="en-US" sz="2400" dirty="0" smtClean="0">
                <a:latin typeface="Arial" panose="020B0604020202020204" pitchFamily="34" charset="0"/>
              </a:rPr>
              <a:t>Usually due to a result of great</a:t>
            </a:r>
            <a:br>
              <a:rPr lang="en-US" altLang="en-US" sz="2400" dirty="0" smtClean="0">
                <a:latin typeface="Arial" panose="020B0604020202020204" pitchFamily="34" charset="0"/>
              </a:rPr>
            </a:br>
            <a:r>
              <a:rPr lang="en-US" altLang="en-US" sz="2400" dirty="0" smtClean="0">
                <a:latin typeface="Arial" panose="020B0604020202020204" pitchFamily="34" charset="0"/>
              </a:rPr>
              <a:t>technological advancements</a:t>
            </a:r>
          </a:p>
          <a:p>
            <a:pPr lvl="2" eaLnBrk="1" hangingPunct="1"/>
            <a:r>
              <a:rPr lang="en-US" altLang="en-US" sz="2000" dirty="0" smtClean="0">
                <a:latin typeface="Arial" panose="020B0604020202020204" pitchFamily="34" charset="0"/>
              </a:rPr>
              <a:t>Tube TV 1997: $7,000</a:t>
            </a:r>
          </a:p>
          <a:p>
            <a:pPr lvl="2" eaLnBrk="1" hangingPunct="1"/>
            <a:r>
              <a:rPr lang="en-US" altLang="en-US" sz="2000" dirty="0" smtClean="0">
                <a:latin typeface="Arial" panose="020B0604020202020204" pitchFamily="34" charset="0"/>
              </a:rPr>
              <a:t>Flat panel TV 2012: $500</a:t>
            </a:r>
          </a:p>
        </p:txBody>
      </p:sp>
      <p:pic>
        <p:nvPicPr>
          <p:cNvPr id="18436" name="Picture 4" descr="I:\DirkTextbookN\Jpegs(All)\Macro Ch19-33\ch08\03_PRINECOMA_CH0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1788" y="2209800"/>
            <a:ext cx="2043112"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PRINECOMA2_FIGUN08.p250b.jpg"/>
          <p:cNvPicPr>
            <a:picLocks noChangeAspect="1"/>
          </p:cNvPicPr>
          <p:nvPr/>
        </p:nvPicPr>
        <p:blipFill>
          <a:blip r:embed="rId4"/>
          <a:srcRect b="3019"/>
          <a:stretch>
            <a:fillRect/>
          </a:stretch>
        </p:blipFill>
        <p:spPr>
          <a:xfrm>
            <a:off x="5940923" y="4707139"/>
            <a:ext cx="2937947" cy="19517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3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843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43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435">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43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8435">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p:nvPr>
        </p:nvSpPr>
        <p:spPr>
          <a:xfrm>
            <a:off x="457200" y="0"/>
            <a:ext cx="8229600" cy="1527175"/>
          </a:xfrm>
        </p:spPr>
        <p:txBody>
          <a:bodyPr/>
          <a:lstStyle/>
          <a:p>
            <a:r>
              <a:rPr lang="en-US" altLang="en-US" dirty="0" smtClean="0">
                <a:latin typeface="Helvetica Neue" charset="0"/>
              </a:rPr>
              <a:t>Practice What You Know</a:t>
            </a:r>
            <a:r>
              <a:rPr lang="en-US" dirty="0">
                <a:latin typeface="Arial" pitchFamily="-107" charset="0"/>
                <a:cs typeface="Arial" pitchFamily="-107" charset="0"/>
              </a:rPr>
              <a:t>—</a:t>
            </a:r>
            <a:r>
              <a:rPr lang="en-US" altLang="en-US" dirty="0" smtClean="0">
                <a:latin typeface="Helvetica Neue" charset="0"/>
              </a:rPr>
              <a:t>2 </a:t>
            </a:r>
          </a:p>
        </p:txBody>
      </p:sp>
      <p:sp>
        <p:nvSpPr>
          <p:cNvPr id="53251" name="Content Placeholder 2"/>
          <p:cNvSpPr>
            <a:spLocks noGrp="1"/>
          </p:cNvSpPr>
          <p:nvPr>
            <p:ph idx="1"/>
          </p:nvPr>
        </p:nvSpPr>
        <p:spPr>
          <a:xfrm>
            <a:off x="457200" y="1712913"/>
            <a:ext cx="8229600" cy="4895850"/>
          </a:xfrm>
        </p:spPr>
        <p:txBody>
          <a:bodyPr/>
          <a:lstStyle/>
          <a:p>
            <a:r>
              <a:rPr lang="en-US" altLang="en-US" sz="3200" dirty="0" smtClean="0">
                <a:latin typeface="Helvetica Neue" charset="0"/>
              </a:rPr>
              <a:t>If inflation is a general rise in the price level, why have consumer electronic prices fallen over time?</a:t>
            </a:r>
          </a:p>
          <a:p>
            <a:pPr marL="971550" lvl="1" indent="-514350">
              <a:buFont typeface="Calibri" panose="020F0502020204030204" pitchFamily="34" charset="0"/>
              <a:buAutoNum type="alphaUcPeriod"/>
            </a:pPr>
            <a:r>
              <a:rPr lang="en-US" altLang="en-US" sz="2400" dirty="0" smtClean="0">
                <a:latin typeface="Helvetica Neue" charset="0"/>
              </a:rPr>
              <a:t>The demand for electronics has decreased.</a:t>
            </a:r>
          </a:p>
          <a:p>
            <a:pPr marL="971550" lvl="1" indent="-514350">
              <a:buFont typeface="Calibri" panose="020F0502020204030204" pitchFamily="34" charset="0"/>
              <a:buAutoNum type="alphaUcPeriod"/>
            </a:pPr>
            <a:r>
              <a:rPr lang="en-US" altLang="en-US" sz="2400" dirty="0" smtClean="0">
                <a:latin typeface="Helvetica Neue" charset="0"/>
              </a:rPr>
              <a:t>Electronics are not counted in the CPI.</a:t>
            </a:r>
          </a:p>
          <a:p>
            <a:pPr marL="971550" lvl="1" indent="-514350">
              <a:buFont typeface="Calibri" panose="020F0502020204030204" pitchFamily="34" charset="0"/>
              <a:buAutoNum type="alphaUcPeriod"/>
            </a:pPr>
            <a:r>
              <a:rPr lang="en-US" altLang="en-US" sz="2400" dirty="0" smtClean="0">
                <a:latin typeface="Helvetica Neue" charset="0"/>
              </a:rPr>
              <a:t>Electronics are getting smaller in size so the price is falling as well.</a:t>
            </a:r>
          </a:p>
          <a:p>
            <a:pPr marL="971550" lvl="1" indent="-514350">
              <a:buFont typeface="Calibri" panose="020F0502020204030204" pitchFamily="34" charset="0"/>
              <a:buAutoNum type="alphaUcPeriod"/>
            </a:pPr>
            <a:r>
              <a:rPr lang="en-US" altLang="en-US" sz="2400" dirty="0" smtClean="0">
                <a:latin typeface="Helvetica Neue" charset="0"/>
              </a:rPr>
              <a:t>Increases in technology have greatly reduced production costs for these goods.</a:t>
            </a:r>
          </a:p>
        </p:txBody>
      </p:sp>
      <p:sp>
        <p:nvSpPr>
          <p:cNvPr id="4" name="Rectangle 3" descr="Correct answer: D, Increases in technology have greatly reduced production costs for these goods."/>
          <p:cNvSpPr/>
          <p:nvPr/>
        </p:nvSpPr>
        <p:spPr>
          <a:xfrm>
            <a:off x="807032" y="4962027"/>
            <a:ext cx="7095997" cy="894488"/>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spTree>
    <p:extLst>
      <p:ext uri="{BB962C8B-B14F-4D97-AF65-F5344CB8AC3E}">
        <p14:creationId xmlns:p14="http://schemas.microsoft.com/office/powerpoint/2010/main" val="3983421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457200" y="0"/>
            <a:ext cx="8229600" cy="1527175"/>
          </a:xfrm>
        </p:spPr>
        <p:txBody>
          <a:bodyPr/>
          <a:lstStyle/>
          <a:p>
            <a:r>
              <a:rPr lang="en-US" altLang="en-US" smtClean="0">
                <a:latin typeface="Helvetica Neue" charset="0"/>
              </a:rPr>
              <a:t>Historical Food Prices</a:t>
            </a:r>
          </a:p>
        </p:txBody>
      </p:sp>
      <p:sp>
        <p:nvSpPr>
          <p:cNvPr id="38914" name="Content Placeholder 2"/>
          <p:cNvSpPr>
            <a:spLocks noGrp="1"/>
          </p:cNvSpPr>
          <p:nvPr>
            <p:ph idx="1"/>
          </p:nvPr>
        </p:nvSpPr>
        <p:spPr>
          <a:xfrm>
            <a:off x="457200" y="1712913"/>
            <a:ext cx="8229600" cy="4895850"/>
          </a:xfrm>
        </p:spPr>
        <p:txBody>
          <a:bodyPr/>
          <a:lstStyle/>
          <a:p>
            <a:pPr eaLnBrk="1" hangingPunct="1"/>
            <a:r>
              <a:rPr lang="en-US" altLang="en-US" sz="2800" smtClean="0">
                <a:latin typeface="Arial" panose="020B0604020202020204" pitchFamily="34" charset="0"/>
              </a:rPr>
              <a:t>Price levels for the years are shown in the table in the </a:t>
            </a:r>
            <a:r>
              <a:rPr lang="ja-JP" altLang="en-US" sz="2800" smtClean="0">
                <a:latin typeface="Arial" panose="020B0604020202020204" pitchFamily="34" charset="0"/>
              </a:rPr>
              <a:t>“</a:t>
            </a:r>
            <a:r>
              <a:rPr lang="en-US" altLang="ja-JP" sz="2800" smtClean="0">
                <a:latin typeface="Arial" panose="020B0604020202020204" pitchFamily="34" charset="0"/>
              </a:rPr>
              <a:t>Conversion</a:t>
            </a:r>
            <a:r>
              <a:rPr lang="ja-JP" altLang="en-US" sz="2800" smtClean="0">
                <a:latin typeface="Arial" panose="020B0604020202020204" pitchFamily="34" charset="0"/>
              </a:rPr>
              <a:t>”</a:t>
            </a:r>
            <a:r>
              <a:rPr lang="en-US" altLang="ja-JP" sz="2800" smtClean="0">
                <a:latin typeface="Arial" panose="020B0604020202020204" pitchFamily="34" charset="0"/>
              </a:rPr>
              <a:t> column</a:t>
            </a:r>
            <a:endParaRPr lang="en-US" altLang="ja-JP" sz="2400" smtClean="0">
              <a:latin typeface="Arial" panose="020B0604020202020204" pitchFamily="34" charset="0"/>
            </a:endParaRPr>
          </a:p>
          <a:p>
            <a:pPr eaLnBrk="1" hangingPunct="1"/>
            <a:endParaRPr lang="en-US" altLang="en-US" sz="2800" smtClean="0">
              <a:latin typeface="Helvetica Neue" charset="0"/>
            </a:endParaRPr>
          </a:p>
        </p:txBody>
      </p:sp>
      <p:pic>
        <p:nvPicPr>
          <p:cNvPr id="5" name="Picture 4" descr="PRINECOMA2_TABLE08.01.jpg"/>
          <p:cNvPicPr>
            <a:picLocks noChangeAspect="1"/>
          </p:cNvPicPr>
          <p:nvPr/>
        </p:nvPicPr>
        <p:blipFill>
          <a:blip r:embed="rId3"/>
          <a:srcRect b="8575"/>
          <a:stretch>
            <a:fillRect/>
          </a:stretch>
        </p:blipFill>
        <p:spPr>
          <a:xfrm>
            <a:off x="304800" y="2865299"/>
            <a:ext cx="8534400" cy="3533469"/>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457200" y="0"/>
            <a:ext cx="8229600" cy="1527175"/>
          </a:xfrm>
        </p:spPr>
        <p:txBody>
          <a:bodyPr/>
          <a:lstStyle/>
          <a:p>
            <a:r>
              <a:rPr lang="en-US" altLang="en-US" sz="3800" dirty="0" smtClean="0">
                <a:latin typeface="Helvetica Neue" charset="0"/>
              </a:rPr>
              <a:t>Concerns about CPI Accuracy</a:t>
            </a:r>
            <a:r>
              <a:rPr lang="en-US" sz="4000" dirty="0">
                <a:latin typeface="Arial" pitchFamily="-107" charset="0"/>
                <a:cs typeface="Arial" pitchFamily="-107" charset="0"/>
              </a:rPr>
              <a:t>—</a:t>
            </a:r>
            <a:r>
              <a:rPr lang="en-US" altLang="en-US" sz="3800" dirty="0" smtClean="0">
                <a:latin typeface="Helvetica Neue" charset="0"/>
              </a:rPr>
              <a:t>1 </a:t>
            </a:r>
          </a:p>
        </p:txBody>
      </p:sp>
      <p:sp>
        <p:nvSpPr>
          <p:cNvPr id="20483" name="Content Placeholder 2"/>
          <p:cNvSpPr>
            <a:spLocks noGrp="1"/>
          </p:cNvSpPr>
          <p:nvPr>
            <p:ph idx="1"/>
          </p:nvPr>
        </p:nvSpPr>
        <p:spPr>
          <a:xfrm>
            <a:off x="457200" y="1712913"/>
            <a:ext cx="8485188" cy="4895850"/>
          </a:xfrm>
        </p:spPr>
        <p:txBody>
          <a:bodyPr/>
          <a:lstStyle/>
          <a:p>
            <a:pPr eaLnBrk="1" hangingPunct="1"/>
            <a:r>
              <a:rPr lang="en-US" altLang="en-US" sz="2800" dirty="0" smtClean="0">
                <a:latin typeface="Arial" panose="020B0604020202020204" pitchFamily="34" charset="0"/>
              </a:rPr>
              <a:t>CPI overstates true inflation (upward bias) for three possible reasons:</a:t>
            </a:r>
          </a:p>
          <a:p>
            <a:pPr lvl="1" eaLnBrk="1" hangingPunct="1"/>
            <a:r>
              <a:rPr lang="en-US" altLang="en-US" sz="2400" dirty="0" smtClean="0">
                <a:latin typeface="Arial" panose="020B0604020202020204" pitchFamily="34" charset="0"/>
              </a:rPr>
              <a:t>Substitution bias</a:t>
            </a:r>
          </a:p>
          <a:p>
            <a:pPr lvl="1" eaLnBrk="1" hangingPunct="1"/>
            <a:r>
              <a:rPr lang="en-US" altLang="en-US" sz="2400" dirty="0" smtClean="0">
                <a:latin typeface="Arial" panose="020B0604020202020204" pitchFamily="34" charset="0"/>
              </a:rPr>
              <a:t>Changes in quality</a:t>
            </a:r>
          </a:p>
          <a:p>
            <a:pPr lvl="1" eaLnBrk="1" hangingPunct="1"/>
            <a:r>
              <a:rPr lang="en-US" altLang="en-US" sz="2400" dirty="0" smtClean="0">
                <a:latin typeface="Arial" panose="020B0604020202020204" pitchFamily="34" charset="0"/>
              </a:rPr>
              <a:t>New products and locations</a:t>
            </a:r>
          </a:p>
          <a:p>
            <a:pPr eaLnBrk="1" hangingPunct="1"/>
            <a:r>
              <a:rPr lang="en-US" altLang="en-US" sz="2800" dirty="0" smtClean="0">
                <a:latin typeface="Arial" panose="020B0604020202020204" pitchFamily="34" charset="0"/>
              </a:rPr>
              <a:t>Substitution bias</a:t>
            </a:r>
            <a:endParaRPr lang="en-US" altLang="en-US" sz="2400" dirty="0" smtClean="0">
              <a:latin typeface="Arial" panose="020B0604020202020204" pitchFamily="34" charset="0"/>
            </a:endParaRPr>
          </a:p>
          <a:p>
            <a:pPr lvl="1" eaLnBrk="1" hangingPunct="1"/>
            <a:r>
              <a:rPr lang="en-US" altLang="en-US" sz="2400" dirty="0">
                <a:latin typeface="Helvetica Neue" charset="0"/>
              </a:rPr>
              <a:t>W</a:t>
            </a:r>
            <a:r>
              <a:rPr lang="en-US" altLang="en-US" sz="2400" dirty="0" smtClean="0">
                <a:latin typeface="Helvetica Neue" charset="0"/>
              </a:rPr>
              <a:t>hen the price of A rises, consumers buy more B.</a:t>
            </a:r>
          </a:p>
          <a:p>
            <a:pPr lvl="1" eaLnBrk="1" hangingPunct="1"/>
            <a:r>
              <a:rPr lang="en-US" altLang="en-US" sz="2400" dirty="0" smtClean="0">
                <a:latin typeface="Helvetica Neue" charset="0"/>
              </a:rPr>
              <a:t>Since 1999, the BLS has used a formula that accounts for price changes and shifts in goods consumption.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8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48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48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457200" y="0"/>
            <a:ext cx="8229600" cy="1527175"/>
          </a:xfrm>
        </p:spPr>
        <p:txBody>
          <a:bodyPr/>
          <a:lstStyle/>
          <a:p>
            <a:r>
              <a:rPr lang="en-US" altLang="en-US" sz="3800" dirty="0" smtClean="0">
                <a:latin typeface="Helvetica Neue" charset="0"/>
              </a:rPr>
              <a:t>Concerns about CPI Accuracy</a:t>
            </a:r>
            <a:r>
              <a:rPr lang="en-US" sz="4000" dirty="0">
                <a:latin typeface="Arial" pitchFamily="-107" charset="0"/>
                <a:cs typeface="Arial" pitchFamily="-107" charset="0"/>
              </a:rPr>
              <a:t>—</a:t>
            </a:r>
            <a:r>
              <a:rPr lang="en-US" altLang="en-US" sz="3800" dirty="0" smtClean="0">
                <a:latin typeface="Helvetica Neue" charset="0"/>
              </a:rPr>
              <a:t>2 </a:t>
            </a:r>
          </a:p>
        </p:txBody>
      </p:sp>
      <p:sp>
        <p:nvSpPr>
          <p:cNvPr id="21507" name="Content Placeholder 2"/>
          <p:cNvSpPr>
            <a:spLocks noGrp="1"/>
          </p:cNvSpPr>
          <p:nvPr>
            <p:ph idx="1"/>
          </p:nvPr>
        </p:nvSpPr>
        <p:spPr>
          <a:xfrm>
            <a:off x="457200" y="1712913"/>
            <a:ext cx="8229600" cy="4895850"/>
          </a:xfrm>
        </p:spPr>
        <p:txBody>
          <a:bodyPr/>
          <a:lstStyle/>
          <a:p>
            <a:pPr eaLnBrk="1" hangingPunct="1"/>
            <a:r>
              <a:rPr lang="en-US" altLang="en-US" sz="2800" dirty="0" smtClean="0">
                <a:latin typeface="Arial" panose="020B0604020202020204" pitchFamily="34" charset="0"/>
              </a:rPr>
              <a:t>Quality changes</a:t>
            </a:r>
          </a:p>
          <a:p>
            <a:pPr lvl="1" eaLnBrk="1" hangingPunct="1"/>
            <a:r>
              <a:rPr lang="en-US" altLang="en-US" sz="2400" dirty="0" smtClean="0">
                <a:latin typeface="Arial" panose="020B0604020202020204" pitchFamily="34" charset="0"/>
              </a:rPr>
              <a:t>Prices may rise because the quality of goods is better</a:t>
            </a:r>
          </a:p>
          <a:p>
            <a:pPr lvl="1" eaLnBrk="1" hangingPunct="1"/>
            <a:r>
              <a:rPr lang="en-US" altLang="en-US" sz="2400" dirty="0" smtClean="0">
                <a:latin typeface="Arial" panose="020B0604020202020204" pitchFamily="34" charset="0"/>
              </a:rPr>
              <a:t>Example: </a:t>
            </a:r>
          </a:p>
          <a:p>
            <a:pPr lvl="2" eaLnBrk="1" hangingPunct="1"/>
            <a:r>
              <a:rPr lang="en-US" altLang="en-US" sz="2000" dirty="0" smtClean="0">
                <a:latin typeface="Arial" panose="020B0604020202020204" pitchFamily="34" charset="0"/>
              </a:rPr>
              <a:t>Early 1990s: tube TVs</a:t>
            </a:r>
          </a:p>
          <a:p>
            <a:pPr lvl="2" eaLnBrk="1" hangingPunct="1"/>
            <a:r>
              <a:rPr lang="en-US" altLang="en-US" sz="2000" dirty="0" smtClean="0">
                <a:latin typeface="Arial" panose="020B0604020202020204" pitchFamily="34" charset="0"/>
              </a:rPr>
              <a:t>Now: flat-screen HD TVs</a:t>
            </a:r>
          </a:p>
          <a:p>
            <a:pPr lvl="2" eaLnBrk="1" hangingPunct="1"/>
            <a:endParaRPr lang="en-US" altLang="en-US" sz="2000" dirty="0">
              <a:latin typeface="Arial" panose="020B0604020202020204" pitchFamily="34" charset="0"/>
            </a:endParaRPr>
          </a:p>
          <a:p>
            <a:pPr lvl="2" eaLnBrk="1" hangingPunct="1"/>
            <a:endParaRPr lang="en-US" altLang="en-US" sz="2000" dirty="0" smtClean="0">
              <a:latin typeface="Arial" panose="020B0604020202020204" pitchFamily="34" charset="0"/>
            </a:endParaRPr>
          </a:p>
          <a:p>
            <a:pPr lvl="2" eaLnBrk="1" hangingPunct="1"/>
            <a:endParaRPr lang="en-US" altLang="en-US" sz="2000" dirty="0">
              <a:latin typeface="Arial" panose="020B0604020202020204" pitchFamily="34" charset="0"/>
            </a:endParaRPr>
          </a:p>
          <a:p>
            <a:pPr lvl="2" eaLnBrk="1" hangingPunct="1"/>
            <a:endParaRPr lang="en-US" altLang="en-US" sz="2000" dirty="0" smtClean="0">
              <a:latin typeface="Arial" panose="020B0604020202020204" pitchFamily="34" charset="0"/>
            </a:endParaRPr>
          </a:p>
          <a:p>
            <a:pPr lvl="2" eaLnBrk="1" hangingPunct="1"/>
            <a:endParaRPr lang="en-US" altLang="en-US" sz="2000" dirty="0" smtClean="0">
              <a:latin typeface="Arial" panose="020B0604020202020204" pitchFamily="34" charset="0"/>
            </a:endParaRPr>
          </a:p>
          <a:p>
            <a:pPr lvl="1" eaLnBrk="1" hangingPunct="1"/>
            <a:r>
              <a:rPr lang="en-US" altLang="en-US" sz="2400" dirty="0" smtClean="0">
                <a:latin typeface="Arial" panose="020B0604020202020204" pitchFamily="34" charset="0"/>
              </a:rPr>
              <a:t>Since 1999, the BLS has used a careful adjustment method to account for quality changes.</a:t>
            </a:r>
          </a:p>
          <a:p>
            <a:pPr eaLnBrk="1" hangingPunct="1"/>
            <a:endParaRPr lang="en-US" altLang="en-US" sz="2800" dirty="0" smtClean="0">
              <a:latin typeface="Helvetica Neue" charset="0"/>
            </a:endParaRPr>
          </a:p>
        </p:txBody>
      </p:sp>
      <p:grpSp>
        <p:nvGrpSpPr>
          <p:cNvPr id="2" name="Group 1"/>
          <p:cNvGrpSpPr/>
          <p:nvPr/>
        </p:nvGrpSpPr>
        <p:grpSpPr>
          <a:xfrm>
            <a:off x="2673874" y="3830482"/>
            <a:ext cx="3796252" cy="1854545"/>
            <a:chOff x="2834640" y="3830482"/>
            <a:chExt cx="3796252" cy="1854545"/>
          </a:xfrm>
        </p:grpSpPr>
        <p:pic>
          <p:nvPicPr>
            <p:cNvPr id="21508" name="Picture 4" descr="I:\DirkTextbookN\Jpegs(All)\Macro Ch19-33\ch15\03_PRINECOMA_CH15.jpg"/>
            <p:cNvPicPr>
              <a:picLocks noChangeAspect="1" noChangeArrowheads="1"/>
            </p:cNvPicPr>
            <p:nvPr/>
          </p:nvPicPr>
          <p:blipFill>
            <a:blip r:embed="rId3">
              <a:extLst>
                <a:ext uri="{28A0092B-C50C-407E-A947-70E740481C1C}">
                  <a14:useLocalDpi xmlns:a14="http://schemas.microsoft.com/office/drawing/2010/main" val="0"/>
                </a:ext>
              </a:extLst>
            </a:blip>
            <a:srcRect l="39207" t="9584"/>
            <a:stretch>
              <a:fillRect/>
            </a:stretch>
          </p:blipFill>
          <p:spPr bwMode="auto">
            <a:xfrm>
              <a:off x="4992624" y="3830482"/>
              <a:ext cx="1638268" cy="1828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5" descr="I:\DirkTextbookN\Jpegs(All)\VOLUME_1_MICRO_Class-test\13_PRINECO_CH1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4640" y="3830482"/>
              <a:ext cx="1173416" cy="18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50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50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457200" y="0"/>
            <a:ext cx="8229600" cy="1527175"/>
          </a:xfrm>
        </p:spPr>
        <p:txBody>
          <a:bodyPr/>
          <a:lstStyle/>
          <a:p>
            <a:r>
              <a:rPr lang="en-US" altLang="en-US" sz="3800" dirty="0" smtClean="0">
                <a:latin typeface="Helvetica Neue" charset="0"/>
              </a:rPr>
              <a:t>Concerns about CPI Accuracy</a:t>
            </a:r>
            <a:r>
              <a:rPr lang="en-US" sz="4000" dirty="0">
                <a:latin typeface="Arial" pitchFamily="-107" charset="0"/>
                <a:cs typeface="Arial" pitchFamily="-107" charset="0"/>
              </a:rPr>
              <a:t>—</a:t>
            </a:r>
            <a:r>
              <a:rPr lang="en-US" altLang="en-US" sz="3800" dirty="0" smtClean="0">
                <a:latin typeface="Helvetica Neue" charset="0"/>
              </a:rPr>
              <a:t>3 </a:t>
            </a:r>
          </a:p>
        </p:txBody>
      </p:sp>
      <p:sp>
        <p:nvSpPr>
          <p:cNvPr id="22531" name="Content Placeholder 2"/>
          <p:cNvSpPr>
            <a:spLocks noGrp="1"/>
          </p:cNvSpPr>
          <p:nvPr>
            <p:ph idx="1"/>
          </p:nvPr>
        </p:nvSpPr>
        <p:spPr>
          <a:xfrm>
            <a:off x="457200" y="1712913"/>
            <a:ext cx="8229600" cy="4895850"/>
          </a:xfrm>
        </p:spPr>
        <p:txBody>
          <a:bodyPr/>
          <a:lstStyle/>
          <a:p>
            <a:pPr eaLnBrk="1" hangingPunct="1"/>
            <a:r>
              <a:rPr lang="en-US" altLang="en-US" sz="2800" dirty="0" smtClean="0">
                <a:latin typeface="Arial" panose="020B0604020202020204" pitchFamily="34" charset="0"/>
              </a:rPr>
              <a:t>New goods, services, and locations</a:t>
            </a:r>
          </a:p>
          <a:p>
            <a:pPr lvl="1" eaLnBrk="1" hangingPunct="1"/>
            <a:r>
              <a:rPr lang="en-US" altLang="en-US" sz="2400" dirty="0" smtClean="0">
                <a:latin typeface="Arial" panose="020B0604020202020204" pitchFamily="34" charset="0"/>
              </a:rPr>
              <a:t>For example, flash drives and iPads</a:t>
            </a:r>
          </a:p>
          <a:p>
            <a:pPr eaLnBrk="1" hangingPunct="1"/>
            <a:r>
              <a:rPr lang="en-US" altLang="en-US" sz="2800" dirty="0" smtClean="0">
                <a:latin typeface="Arial" panose="020B0604020202020204" pitchFamily="34" charset="0"/>
              </a:rPr>
              <a:t>Previously, the BLS updated CPI after long delays, causing upward bias for two reasons:</a:t>
            </a:r>
          </a:p>
          <a:p>
            <a:pPr lvl="1" eaLnBrk="1" hangingPunct="1"/>
            <a:r>
              <a:rPr lang="en-US" altLang="en-US" sz="2400" dirty="0" smtClean="0">
                <a:latin typeface="Arial" panose="020B0604020202020204" pitchFamily="34" charset="0"/>
              </a:rPr>
              <a:t>New product prices often drop after a couple of years</a:t>
            </a:r>
          </a:p>
          <a:p>
            <a:pPr lvl="1" eaLnBrk="1" hangingPunct="1"/>
            <a:r>
              <a:rPr lang="en-US" altLang="en-US" sz="2400" dirty="0" smtClean="0">
                <a:latin typeface="Arial" panose="020B0604020202020204" pitchFamily="34" charset="0"/>
              </a:rPr>
              <a:t>New retail outlets (such as online stores) offer better prices than traditional retail stores</a:t>
            </a:r>
          </a:p>
          <a:p>
            <a:pPr eaLnBrk="1" hangingPunct="1"/>
            <a:r>
              <a:rPr lang="en-US" altLang="en-US" sz="2800" dirty="0" smtClean="0">
                <a:latin typeface="Arial" panose="020B0604020202020204" pitchFamily="34" charset="0"/>
              </a:rPr>
              <a:t>In order to keep </a:t>
            </a:r>
            <a:r>
              <a:rPr lang="en-US" altLang="en-US" sz="2800" dirty="0">
                <a:latin typeface="Arial" panose="020B0604020202020204" pitchFamily="34" charset="0"/>
              </a:rPr>
              <a:t>track of these price </a:t>
            </a:r>
            <a:r>
              <a:rPr lang="en-US" altLang="en-US" sz="2800" dirty="0" smtClean="0">
                <a:latin typeface="Arial" panose="020B0604020202020204" pitchFamily="34" charset="0"/>
              </a:rPr>
              <a:t>drops</a:t>
            </a:r>
            <a:endParaRPr lang="en-US" altLang="en-US" sz="2800" dirty="0" smtClean="0">
              <a:solidFill>
                <a:prstClr val="black"/>
              </a:solidFill>
              <a:latin typeface="Arial" panose="020B0604020202020204" pitchFamily="34" charset="0"/>
            </a:endParaRPr>
          </a:p>
          <a:p>
            <a:pPr lvl="1" eaLnBrk="1" hangingPunct="1"/>
            <a:r>
              <a:rPr lang="en-US" altLang="en-US" sz="2400" dirty="0" smtClean="0">
                <a:latin typeface="Arial" panose="020B0604020202020204" pitchFamily="34" charset="0"/>
              </a:rPr>
              <a:t>In 2000, a new </a:t>
            </a:r>
            <a:r>
              <a:rPr lang="en-US" altLang="en-US" sz="2400" b="1" dirty="0" smtClean="0">
                <a:solidFill>
                  <a:schemeClr val="accent6"/>
                </a:solidFill>
                <a:latin typeface="Arial" panose="020B0604020202020204" pitchFamily="34" charset="0"/>
              </a:rPr>
              <a:t>chained CPI </a:t>
            </a:r>
            <a:r>
              <a:rPr lang="en-US" altLang="en-US" sz="2400" dirty="0" smtClean="0">
                <a:latin typeface="Arial" panose="020B0604020202020204" pitchFamily="34" charset="0"/>
              </a:rPr>
              <a:t>was instituted</a:t>
            </a:r>
            <a:endParaRPr lang="en-US" altLang="en-US" sz="2400" dirty="0">
              <a:latin typeface="Arial" panose="020B0604020202020204" pitchFamily="34" charset="0"/>
            </a:endParaRPr>
          </a:p>
          <a:p>
            <a:pPr lvl="2" eaLnBrk="1" hangingPunct="1"/>
            <a:r>
              <a:rPr lang="en-US" altLang="en-US" dirty="0" smtClean="0">
                <a:latin typeface="Arial" panose="020B0604020202020204" pitchFamily="34" charset="0"/>
              </a:rPr>
              <a:t>More difficult to measure</a:t>
            </a:r>
          </a:p>
          <a:p>
            <a:pPr lvl="2" eaLnBrk="1" hangingPunct="1"/>
            <a:r>
              <a:rPr lang="en-US" altLang="ja-JP" dirty="0" smtClean="0">
                <a:latin typeface="Arial" panose="020B0604020202020204" pitchFamily="34" charset="0"/>
              </a:rPr>
              <a:t>Current reports not yet based on chained CPI</a:t>
            </a:r>
          </a:p>
          <a:p>
            <a:pPr eaLnBrk="1" hangingPunct="1"/>
            <a:endParaRPr lang="en-US" altLang="en-US" sz="2400" dirty="0" smtClean="0">
              <a:latin typeface="Arial" panose="020B0604020202020204" pitchFamily="34" charset="0"/>
            </a:endParaRPr>
          </a:p>
          <a:p>
            <a:pPr eaLnBrk="1" hangingPunct="1"/>
            <a:endParaRPr lang="en-US" altLang="en-US" sz="2800" dirty="0" smtClean="0">
              <a:latin typeface="Helvetica Neue"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53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531">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531">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53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a:xfrm>
            <a:off x="457200" y="0"/>
            <a:ext cx="8229600" cy="1527175"/>
          </a:xfrm>
        </p:spPr>
        <p:txBody>
          <a:bodyPr/>
          <a:lstStyle/>
          <a:p>
            <a:r>
              <a:rPr lang="en-US" altLang="en-US" smtClean="0">
                <a:latin typeface="Helvetica Neue" charset="0"/>
              </a:rPr>
              <a:t>Previously</a:t>
            </a:r>
          </a:p>
        </p:txBody>
      </p:sp>
      <p:sp>
        <p:nvSpPr>
          <p:cNvPr id="6147" name="Content Placeholder 2"/>
          <p:cNvSpPr>
            <a:spLocks noGrp="1"/>
          </p:cNvSpPr>
          <p:nvPr>
            <p:ph idx="1"/>
          </p:nvPr>
        </p:nvSpPr>
        <p:spPr>
          <a:xfrm>
            <a:off x="457200" y="1712913"/>
            <a:ext cx="8229600" cy="4895850"/>
          </a:xfrm>
        </p:spPr>
        <p:txBody>
          <a:bodyPr/>
          <a:lstStyle/>
          <a:p>
            <a:pPr eaLnBrk="1" hangingPunct="1"/>
            <a:r>
              <a:rPr lang="en-US" altLang="en-US" sz="3200" dirty="0" smtClean="0">
                <a:latin typeface="Helvetica Neue" charset="0"/>
              </a:rPr>
              <a:t>Unemployment rate</a:t>
            </a:r>
          </a:p>
          <a:p>
            <a:pPr lvl="1" eaLnBrk="1" hangingPunct="1"/>
            <a:r>
              <a:rPr lang="en-US" altLang="en-US" sz="2800" dirty="0" smtClean="0">
                <a:latin typeface="Arial" panose="020B0604020202020204" pitchFamily="34" charset="0"/>
              </a:rPr>
              <a:t>Percentage of the labor force that would like to work who are unemployed</a:t>
            </a:r>
          </a:p>
          <a:p>
            <a:pPr eaLnBrk="1" hangingPunct="1"/>
            <a:r>
              <a:rPr lang="en-US" altLang="en-US" sz="3200" dirty="0" smtClean="0">
                <a:latin typeface="Helvetica Neue" charset="0"/>
              </a:rPr>
              <a:t>Labor for participation rate</a:t>
            </a:r>
          </a:p>
          <a:p>
            <a:pPr lvl="1" eaLnBrk="1" hangingPunct="1"/>
            <a:r>
              <a:rPr lang="en-US" altLang="en-US" sz="2800" dirty="0" smtClean="0">
                <a:latin typeface="Helvetica Neue" charset="0"/>
              </a:rPr>
              <a:t>Percent of overall population in the labor force</a:t>
            </a:r>
          </a:p>
          <a:p>
            <a:pPr lvl="1" eaLnBrk="1" hangingPunct="1"/>
            <a:r>
              <a:rPr lang="en-US" altLang="en-US" sz="2800" dirty="0" smtClean="0">
                <a:latin typeface="Helvetica Neue" charset="0"/>
              </a:rPr>
              <a:t>Additional labor market indicator</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457200" y="0"/>
            <a:ext cx="8229600" cy="1527175"/>
          </a:xfrm>
        </p:spPr>
        <p:txBody>
          <a:bodyPr/>
          <a:lstStyle/>
          <a:p>
            <a:r>
              <a:rPr lang="en-US" altLang="en-US" smtClean="0">
                <a:latin typeface="Helvetica Neue" charset="0"/>
              </a:rPr>
              <a:t>The Costs of Inflation</a:t>
            </a:r>
          </a:p>
        </p:txBody>
      </p:sp>
      <p:sp>
        <p:nvSpPr>
          <p:cNvPr id="23555" name="Content Placeholder 2"/>
          <p:cNvSpPr>
            <a:spLocks noGrp="1"/>
          </p:cNvSpPr>
          <p:nvPr>
            <p:ph idx="1"/>
          </p:nvPr>
        </p:nvSpPr>
        <p:spPr>
          <a:xfrm>
            <a:off x="457200" y="1712913"/>
            <a:ext cx="8229600" cy="4895850"/>
          </a:xfrm>
        </p:spPr>
        <p:txBody>
          <a:bodyPr/>
          <a:lstStyle/>
          <a:p>
            <a:pPr eaLnBrk="1" hangingPunct="1"/>
            <a:r>
              <a:rPr lang="en-US" altLang="en-US" sz="2800" dirty="0" smtClean="0">
                <a:latin typeface="Arial" panose="020B0604020202020204" pitchFamily="34" charset="0"/>
              </a:rPr>
              <a:t>Future price level uncertainty</a:t>
            </a:r>
          </a:p>
          <a:p>
            <a:pPr lvl="1" eaLnBrk="1" hangingPunct="1"/>
            <a:r>
              <a:rPr lang="en-US" altLang="en-US" sz="2400" dirty="0" smtClean="0">
                <a:latin typeface="Arial" panose="020B0604020202020204" pitchFamily="34" charset="0"/>
              </a:rPr>
              <a:t>Firms often make long-term agreements that involve paying salaries to workers and paying back loans on capital goods.</a:t>
            </a:r>
          </a:p>
          <a:p>
            <a:pPr lvl="1" eaLnBrk="1" hangingPunct="1"/>
            <a:r>
              <a:rPr lang="en-US" altLang="en-US" sz="2400" dirty="0" smtClean="0">
                <a:latin typeface="Arial" panose="020B0604020202020204" pitchFamily="34" charset="0"/>
              </a:rPr>
              <a:t>Uncertain inflation makes long-term contracts riskier.</a:t>
            </a:r>
          </a:p>
          <a:p>
            <a:pPr lvl="1" eaLnBrk="1" hangingPunct="1"/>
            <a:r>
              <a:rPr lang="en-US" altLang="en-US" sz="2400" dirty="0" smtClean="0">
                <a:latin typeface="Arial" panose="020B0604020202020204" pitchFamily="34" charset="0"/>
              </a:rPr>
              <a:t>Workers fear getting underpaid next year.</a:t>
            </a:r>
          </a:p>
          <a:p>
            <a:pPr lvl="1" eaLnBrk="1" hangingPunct="1"/>
            <a:r>
              <a:rPr lang="en-US" altLang="en-US" sz="2400" dirty="0" smtClean="0">
                <a:latin typeface="Arial" panose="020B0604020202020204" pitchFamily="34" charset="0"/>
              </a:rPr>
              <a:t>Lenders fear lending out money today and getting less-valuable dollars back next year.</a:t>
            </a:r>
          </a:p>
          <a:p>
            <a:pPr lvl="1" eaLnBrk="1" hangingPunct="1"/>
            <a:r>
              <a:rPr lang="en-US" altLang="en-US" sz="2400" dirty="0" smtClean="0">
                <a:latin typeface="Arial" panose="020B0604020202020204" pitchFamily="34" charset="0"/>
              </a:rPr>
              <a:t>If long-term contracts don’t</a:t>
            </a:r>
            <a:r>
              <a:rPr lang="en-US" altLang="ja-JP" sz="2400" dirty="0" smtClean="0">
                <a:latin typeface="Arial" panose="020B0604020202020204" pitchFamily="34" charset="0"/>
              </a:rPr>
              <a:t> transpire, GDP growth is slowed.</a:t>
            </a:r>
            <a:endParaRPr lang="en-US" altLang="en-US" sz="2400" dirty="0" smtClean="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5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355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55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55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a:xfrm>
            <a:off x="457200" y="0"/>
            <a:ext cx="8229600" cy="1527175"/>
          </a:xfrm>
        </p:spPr>
        <p:txBody>
          <a:bodyPr/>
          <a:lstStyle/>
          <a:p>
            <a:r>
              <a:rPr lang="en-US" altLang="en-US" smtClean="0">
                <a:latin typeface="Helvetica Neue" charset="0"/>
              </a:rPr>
              <a:t>Chained CPI versus</a:t>
            </a:r>
            <a:br>
              <a:rPr lang="en-US" altLang="en-US" smtClean="0">
                <a:latin typeface="Helvetica Neue" charset="0"/>
              </a:rPr>
            </a:br>
            <a:r>
              <a:rPr lang="en-US" altLang="en-US" smtClean="0">
                <a:latin typeface="Helvetica Neue" charset="0"/>
              </a:rPr>
              <a:t>Traditional CPI</a:t>
            </a:r>
          </a:p>
        </p:txBody>
      </p:sp>
      <p:pic>
        <p:nvPicPr>
          <p:cNvPr id="4" name="Picture 3" descr="PRINECOMA2_FIG08.05.jpg"/>
          <p:cNvPicPr>
            <a:picLocks noChangeAspect="1"/>
          </p:cNvPicPr>
          <p:nvPr/>
        </p:nvPicPr>
        <p:blipFill>
          <a:blip r:embed="rId3"/>
          <a:srcRect b="3138"/>
          <a:stretch>
            <a:fillRect/>
          </a:stretch>
        </p:blipFill>
        <p:spPr>
          <a:xfrm>
            <a:off x="679783" y="1775770"/>
            <a:ext cx="7784434" cy="4804178"/>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r>
              <a:rPr lang="en-US" altLang="en-US" smtClean="0">
                <a:latin typeface="Arial" panose="020B0604020202020204" pitchFamily="34" charset="0"/>
              </a:rPr>
              <a:t/>
            </a:r>
            <a:br>
              <a:rPr lang="en-US" altLang="en-US" smtClean="0">
                <a:latin typeface="Arial" panose="020B0604020202020204" pitchFamily="34" charset="0"/>
              </a:rPr>
            </a:br>
            <a:r>
              <a:rPr lang="en-US" altLang="en-US" smtClean="0">
                <a:latin typeface="Arial" panose="020B0604020202020204" pitchFamily="34" charset="0"/>
              </a:rPr>
              <a:t>Pennies, Inflation, and Copper</a:t>
            </a:r>
          </a:p>
        </p:txBody>
      </p:sp>
      <p:sp>
        <p:nvSpPr>
          <p:cNvPr id="53250" name="Content Placeholder 2"/>
          <p:cNvSpPr>
            <a:spLocks noGrp="1"/>
          </p:cNvSpPr>
          <p:nvPr>
            <p:ph idx="1"/>
          </p:nvPr>
        </p:nvSpPr>
        <p:spPr/>
        <p:txBody>
          <a:bodyPr/>
          <a:lstStyle/>
          <a:p>
            <a:r>
              <a:rPr lang="en-US" altLang="en-US" sz="2800" dirty="0" smtClean="0">
                <a:latin typeface="Arial" panose="020B0604020202020204" pitchFamily="34" charset="0"/>
              </a:rPr>
              <a:t>With inflation, currency loses real value. That is, a given amount of currency won’t </a:t>
            </a:r>
            <a:r>
              <a:rPr lang="en-US" altLang="ja-JP" sz="2800" dirty="0" smtClean="0">
                <a:latin typeface="Arial" panose="020B0604020202020204" pitchFamily="34" charset="0"/>
              </a:rPr>
              <a:t>buy as many goods or services.</a:t>
            </a:r>
          </a:p>
          <a:p>
            <a:r>
              <a:rPr lang="en-US" altLang="en-US" sz="2800" dirty="0" smtClean="0">
                <a:latin typeface="Arial" panose="020B0604020202020204" pitchFamily="34" charset="0"/>
              </a:rPr>
              <a:t>Can this make small denominations of currency not worth having? Remember that it still takes resources to mint currency!</a:t>
            </a:r>
          </a:p>
          <a:p>
            <a:endParaRPr lang="en-US" altLang="en-US" sz="2400" dirty="0" smtClean="0">
              <a:latin typeface="Arial" panose="020B0604020202020204" pitchFamily="34" charset="0"/>
            </a:endParaRPr>
          </a:p>
        </p:txBody>
      </p:sp>
      <p:pic>
        <p:nvPicPr>
          <p:cNvPr id="5" name="Picture 4" descr="Tip #304: The Value of Money in Back to the Future I and Back to the Future II">
            <a:hlinkClick r:id="rId3"/>
          </p:cNvPr>
          <p:cNvPicPr>
            <a:picLocks noChangeAspect="1"/>
          </p:cNvPicPr>
          <p:nvPr/>
        </p:nvPicPr>
        <p:blipFill>
          <a:blip r:embed="rId4"/>
          <a:srcRect l="20306" t="18303" r="22078" b="25455"/>
          <a:stretch>
            <a:fillRect/>
          </a:stretch>
        </p:blipFill>
        <p:spPr bwMode="auto">
          <a:xfrm>
            <a:off x="3797300" y="4857695"/>
            <a:ext cx="1549400" cy="1473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a:xfrm>
            <a:off x="457200" y="0"/>
            <a:ext cx="8229600" cy="1527175"/>
          </a:xfrm>
        </p:spPr>
        <p:txBody>
          <a:bodyPr/>
          <a:lstStyle/>
          <a:p>
            <a:r>
              <a:rPr lang="en-US" altLang="en-US" dirty="0" smtClean="0">
                <a:latin typeface="Helvetica Neue" charset="0"/>
              </a:rPr>
              <a:t>Costs of Inflation</a:t>
            </a:r>
            <a:r>
              <a:rPr lang="en-US" dirty="0">
                <a:latin typeface="Arial" pitchFamily="-107" charset="0"/>
                <a:cs typeface="Arial" pitchFamily="-107" charset="0"/>
              </a:rPr>
              <a:t>—</a:t>
            </a:r>
            <a:r>
              <a:rPr lang="en-US" altLang="en-US" dirty="0" smtClean="0">
                <a:latin typeface="Helvetica Neue" charset="0"/>
              </a:rPr>
              <a:t>1 </a:t>
            </a:r>
          </a:p>
        </p:txBody>
      </p:sp>
      <p:sp>
        <p:nvSpPr>
          <p:cNvPr id="27651" name="Content Placeholder 2"/>
          <p:cNvSpPr>
            <a:spLocks noGrp="1"/>
          </p:cNvSpPr>
          <p:nvPr>
            <p:ph idx="1"/>
          </p:nvPr>
        </p:nvSpPr>
        <p:spPr>
          <a:xfrm>
            <a:off x="457200" y="1712913"/>
            <a:ext cx="8229600" cy="4895850"/>
          </a:xfrm>
        </p:spPr>
        <p:txBody>
          <a:bodyPr/>
          <a:lstStyle/>
          <a:p>
            <a:pPr eaLnBrk="1" hangingPunct="1"/>
            <a:r>
              <a:rPr lang="en-US" altLang="en-US" sz="2800" dirty="0" smtClean="0">
                <a:latin typeface="Arial" panose="020B0604020202020204" pitchFamily="34" charset="0"/>
              </a:rPr>
              <a:t>Shoe-leather costs</a:t>
            </a:r>
            <a:endParaRPr lang="en-US" altLang="en-US" sz="2400" dirty="0" smtClean="0">
              <a:latin typeface="Arial" panose="020B0604020202020204" pitchFamily="34" charset="0"/>
            </a:endParaRPr>
          </a:p>
          <a:p>
            <a:pPr lvl="1" eaLnBrk="1" hangingPunct="1"/>
            <a:r>
              <a:rPr lang="en-US" altLang="en-US" sz="2200" dirty="0" smtClean="0">
                <a:latin typeface="Arial" panose="020B0604020202020204" pitchFamily="34" charset="0"/>
              </a:rPr>
              <a:t>As prices go up, it becomes more costly to hold money </a:t>
            </a:r>
          </a:p>
          <a:p>
            <a:pPr lvl="1" eaLnBrk="1" hangingPunct="1"/>
            <a:r>
              <a:rPr lang="en-US" altLang="en-US" sz="2200" dirty="0">
                <a:latin typeface="Arial" panose="020B0604020202020204" pitchFamily="34" charset="0"/>
              </a:rPr>
              <a:t>R</a:t>
            </a:r>
            <a:r>
              <a:rPr lang="en-US" altLang="en-US" sz="2200" dirty="0" smtClean="0">
                <a:latin typeface="Arial" panose="020B0604020202020204" pitchFamily="34" charset="0"/>
              </a:rPr>
              <a:t>esources are wasted when people change behavior to avoid holding money</a:t>
            </a:r>
          </a:p>
          <a:p>
            <a:pPr lvl="1" eaLnBrk="1" hangingPunct="1"/>
            <a:r>
              <a:rPr lang="en-US" altLang="en-US" sz="2200" dirty="0" smtClean="0">
                <a:latin typeface="Arial" panose="020B0604020202020204" pitchFamily="34" charset="0"/>
              </a:rPr>
              <a:t>People bear time, effort, and fuel costs when they try to use more money</a:t>
            </a:r>
          </a:p>
          <a:p>
            <a:pPr eaLnBrk="1" hangingPunct="1"/>
            <a:r>
              <a:rPr lang="en-US" altLang="en-US" sz="2800" dirty="0" smtClean="0">
                <a:latin typeface="Helvetica Neue" charset="0"/>
              </a:rPr>
              <a:t>Money Illusion</a:t>
            </a:r>
          </a:p>
          <a:p>
            <a:pPr lvl="1" eaLnBrk="1" hangingPunct="1"/>
            <a:r>
              <a:rPr lang="en-US" altLang="en-US" sz="2200" dirty="0" smtClean="0">
                <a:latin typeface="Helvetica Neue" charset="0"/>
              </a:rPr>
              <a:t>People interpret </a:t>
            </a:r>
            <a:r>
              <a:rPr lang="en-US" altLang="en-US" sz="2200" i="1" dirty="0" smtClean="0">
                <a:latin typeface="Helvetica Neue" charset="0"/>
              </a:rPr>
              <a:t>nominal</a:t>
            </a:r>
            <a:r>
              <a:rPr lang="en-US" altLang="en-US" sz="2200" dirty="0" smtClean="0">
                <a:latin typeface="Helvetica Neue" charset="0"/>
              </a:rPr>
              <a:t> wage or price changes as </a:t>
            </a:r>
            <a:r>
              <a:rPr lang="en-US" altLang="en-US" sz="2200" i="1" dirty="0" smtClean="0">
                <a:latin typeface="Helvetica Neue" charset="0"/>
              </a:rPr>
              <a:t>real</a:t>
            </a:r>
            <a:r>
              <a:rPr lang="en-US" altLang="en-US" sz="2200" dirty="0" smtClean="0">
                <a:latin typeface="Helvetica Neue" charset="0"/>
              </a:rPr>
              <a:t> changes</a:t>
            </a:r>
          </a:p>
          <a:p>
            <a:pPr lvl="1" eaLnBrk="1" hangingPunct="1"/>
            <a:r>
              <a:rPr lang="en-US" altLang="en-US" sz="2200" dirty="0" smtClean="0">
                <a:latin typeface="Helvetica Neue" charset="0"/>
              </a:rPr>
              <a:t>If prices </a:t>
            </a:r>
            <a:r>
              <a:rPr lang="en-US" altLang="en-US" sz="2200" i="1" dirty="0" smtClean="0">
                <a:latin typeface="Helvetica Neue" charset="0"/>
              </a:rPr>
              <a:t>and</a:t>
            </a:r>
            <a:r>
              <a:rPr lang="en-US" altLang="en-US" sz="2200" dirty="0" smtClean="0">
                <a:latin typeface="Helvetica Neue" charset="0"/>
              </a:rPr>
              <a:t> wages all go up by 2%, there is no </a:t>
            </a:r>
            <a:r>
              <a:rPr lang="en-US" altLang="en-US" sz="2200" i="1" dirty="0" smtClean="0">
                <a:latin typeface="Helvetica Neue" charset="0"/>
              </a:rPr>
              <a:t>real </a:t>
            </a:r>
            <a:r>
              <a:rPr lang="en-US" altLang="en-US" sz="2200" dirty="0" smtClean="0">
                <a:latin typeface="Helvetica Neue" charset="0"/>
              </a:rPr>
              <a:t>change in purchasing power. People with money illusion think they are richer in this case.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65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651">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6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a:xfrm>
            <a:off x="457200" y="0"/>
            <a:ext cx="8229600" cy="1527175"/>
          </a:xfrm>
        </p:spPr>
        <p:txBody>
          <a:bodyPr/>
          <a:lstStyle/>
          <a:p>
            <a:r>
              <a:rPr lang="en-US" altLang="en-US" dirty="0" smtClean="0">
                <a:latin typeface="Helvetica Neue" charset="0"/>
              </a:rPr>
              <a:t>Costs of Inflation</a:t>
            </a:r>
            <a:r>
              <a:rPr lang="en-US" dirty="0">
                <a:latin typeface="Arial" pitchFamily="-107" charset="0"/>
                <a:cs typeface="Arial" pitchFamily="-107" charset="0"/>
              </a:rPr>
              <a:t>—</a:t>
            </a:r>
            <a:r>
              <a:rPr lang="en-US" altLang="en-US" dirty="0" smtClean="0">
                <a:latin typeface="Helvetica Neue" charset="0"/>
              </a:rPr>
              <a:t>2 </a:t>
            </a:r>
          </a:p>
        </p:txBody>
      </p:sp>
      <p:sp>
        <p:nvSpPr>
          <p:cNvPr id="28675" name="Content Placeholder 2"/>
          <p:cNvSpPr>
            <a:spLocks noGrp="1"/>
          </p:cNvSpPr>
          <p:nvPr>
            <p:ph idx="1"/>
          </p:nvPr>
        </p:nvSpPr>
        <p:spPr>
          <a:xfrm>
            <a:off x="457200" y="1712913"/>
            <a:ext cx="8229600" cy="4895850"/>
          </a:xfrm>
        </p:spPr>
        <p:txBody>
          <a:bodyPr/>
          <a:lstStyle/>
          <a:p>
            <a:pPr eaLnBrk="1" hangingPunct="1"/>
            <a:r>
              <a:rPr lang="en-US" altLang="en-US" sz="2800" dirty="0" smtClean="0">
                <a:latin typeface="Arial" panose="020B0604020202020204" pitchFamily="34" charset="0"/>
              </a:rPr>
              <a:t>Nominal wage</a:t>
            </a:r>
          </a:p>
          <a:p>
            <a:pPr lvl="1" eaLnBrk="1" hangingPunct="1"/>
            <a:r>
              <a:rPr lang="en-US" altLang="en-US" sz="2400" dirty="0" smtClean="0">
                <a:latin typeface="Arial" panose="020B0604020202020204" pitchFamily="34" charset="0"/>
              </a:rPr>
              <a:t>The wage in current dollars</a:t>
            </a:r>
          </a:p>
          <a:p>
            <a:pPr eaLnBrk="1" hangingPunct="1"/>
            <a:r>
              <a:rPr lang="en-US" altLang="en-US" sz="2800" dirty="0" smtClean="0">
                <a:latin typeface="Arial" panose="020B0604020202020204" pitchFamily="34" charset="0"/>
              </a:rPr>
              <a:t>Real wage</a:t>
            </a:r>
          </a:p>
          <a:p>
            <a:pPr lvl="1" eaLnBrk="1" hangingPunct="1"/>
            <a:r>
              <a:rPr lang="en-US" altLang="en-US" sz="2400" dirty="0" smtClean="0">
                <a:latin typeface="Arial" panose="020B0604020202020204" pitchFamily="34" charset="0"/>
              </a:rPr>
              <a:t>Nominal wage adjusted for</a:t>
            </a:r>
            <a:r>
              <a:rPr lang="en-US" altLang="en-US" sz="2400" dirty="0">
                <a:latin typeface="Arial" panose="020B0604020202020204" pitchFamily="34" charset="0"/>
              </a:rPr>
              <a:t> </a:t>
            </a:r>
            <a:r>
              <a:rPr lang="en-US" altLang="en-US" sz="2400" dirty="0" smtClean="0">
                <a:latin typeface="Arial" panose="020B0604020202020204" pitchFamily="34" charset="0"/>
              </a:rPr>
              <a:t>inflation</a:t>
            </a:r>
          </a:p>
          <a:p>
            <a:pPr eaLnBrk="1" hangingPunct="1"/>
            <a:r>
              <a:rPr lang="en-US" altLang="en-US" sz="2800" dirty="0" smtClean="0">
                <a:latin typeface="Arial" panose="020B0604020202020204" pitchFamily="34" charset="0"/>
              </a:rPr>
              <a:t>Another money illusion example:</a:t>
            </a:r>
          </a:p>
          <a:p>
            <a:pPr lvl="1" eaLnBrk="1" hangingPunct="1"/>
            <a:r>
              <a:rPr lang="en-US" altLang="en-US" sz="2400" dirty="0" smtClean="0">
                <a:latin typeface="Arial" panose="020B0604020202020204" pitchFamily="34" charset="0"/>
              </a:rPr>
              <a:t>Suppose nominal wages increase by 3% and prices go up by 5%.</a:t>
            </a:r>
          </a:p>
          <a:p>
            <a:pPr lvl="1" eaLnBrk="1" hangingPunct="1"/>
            <a:r>
              <a:rPr lang="en-US" altLang="en-US" sz="2400" dirty="0">
                <a:latin typeface="Arial" panose="020B0604020202020204" pitchFamily="34" charset="0"/>
              </a:rPr>
              <a:t>M</a:t>
            </a:r>
            <a:r>
              <a:rPr lang="en-US" altLang="en-US" sz="2400" dirty="0" smtClean="0">
                <a:latin typeface="Arial" panose="020B0604020202020204" pitchFamily="34" charset="0"/>
              </a:rPr>
              <a:t>oney illusion may cause you to think of yourself as wealthier, but your real wages have actually decreased!</a:t>
            </a:r>
          </a:p>
          <a:p>
            <a:pPr eaLnBrk="1" hangingPunct="1"/>
            <a:endParaRPr lang="en-US" altLang="en-US" sz="2800" dirty="0" smtClean="0">
              <a:latin typeface="Arial" panose="020B0604020202020204" pitchFamily="34" charset="0"/>
            </a:endParaRPr>
          </a:p>
          <a:p>
            <a:pPr eaLnBrk="1" hangingPunct="1"/>
            <a:endParaRPr lang="en-US" altLang="en-US" sz="2400" dirty="0" smtClean="0">
              <a:latin typeface="Arial" panose="020B0604020202020204" pitchFamily="34" charset="0"/>
            </a:endParaRPr>
          </a:p>
          <a:p>
            <a:pPr eaLnBrk="1" hangingPunct="1"/>
            <a:endParaRPr lang="en-US" altLang="en-US" sz="2800" dirty="0" smtClean="0">
              <a:latin typeface="Helvetica Neue" charset="0"/>
            </a:endParaRPr>
          </a:p>
        </p:txBody>
      </p:sp>
      <p:pic>
        <p:nvPicPr>
          <p:cNvPr id="28676" name="Picture 4" descr="I:\DirkTextbookN\Jpegs(All)\Macro Ch19-33\ch08\09_PRINECOMA_CH0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1925" y="642938"/>
            <a:ext cx="2174875"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67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67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8675">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8675">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867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1"/>
          <p:cNvSpPr>
            <a:spLocks noGrp="1"/>
          </p:cNvSpPr>
          <p:nvPr>
            <p:ph type="title"/>
          </p:nvPr>
        </p:nvSpPr>
        <p:spPr>
          <a:xfrm>
            <a:off x="457200" y="0"/>
            <a:ext cx="8229600" cy="1527175"/>
          </a:xfrm>
        </p:spPr>
        <p:txBody>
          <a:bodyPr/>
          <a:lstStyle/>
          <a:p>
            <a:r>
              <a:rPr lang="en-US" altLang="en-US" dirty="0" smtClean="0">
                <a:latin typeface="Helvetica Neue" charset="0"/>
              </a:rPr>
              <a:t>Practice What You Know</a:t>
            </a:r>
            <a:r>
              <a:rPr lang="en-US" dirty="0">
                <a:latin typeface="Arial" pitchFamily="-107" charset="0"/>
                <a:cs typeface="Arial" pitchFamily="-107" charset="0"/>
              </a:rPr>
              <a:t>—</a:t>
            </a:r>
            <a:r>
              <a:rPr lang="en-US" altLang="en-US" dirty="0" smtClean="0">
                <a:latin typeface="Helvetica Neue" charset="0"/>
              </a:rPr>
              <a:t>3 </a:t>
            </a:r>
          </a:p>
        </p:txBody>
      </p:sp>
      <p:sp>
        <p:nvSpPr>
          <p:cNvPr id="53251" name="Content Placeholder 2"/>
          <p:cNvSpPr>
            <a:spLocks noGrp="1"/>
          </p:cNvSpPr>
          <p:nvPr>
            <p:ph idx="1"/>
          </p:nvPr>
        </p:nvSpPr>
        <p:spPr>
          <a:xfrm>
            <a:off x="457200" y="1712913"/>
            <a:ext cx="8229600" cy="4895850"/>
          </a:xfrm>
        </p:spPr>
        <p:txBody>
          <a:bodyPr/>
          <a:lstStyle/>
          <a:p>
            <a:r>
              <a:rPr lang="en-US" altLang="en-US" sz="3200" dirty="0" smtClean="0">
                <a:latin typeface="Helvetica Neue" charset="0"/>
              </a:rPr>
              <a:t>Suppose that prices and wages both double next year.  What is true about next year compared to this year?</a:t>
            </a:r>
          </a:p>
          <a:p>
            <a:pPr marL="971550" lvl="1" indent="-514350">
              <a:buFont typeface="Calibri" panose="020F0502020204030204" pitchFamily="34" charset="0"/>
              <a:buAutoNum type="alphaUcPeriod"/>
            </a:pPr>
            <a:r>
              <a:rPr lang="en-US" altLang="en-US" sz="2400" dirty="0" smtClean="0">
                <a:latin typeface="Helvetica Neue" charset="0"/>
              </a:rPr>
              <a:t>Nominal wages are higher and real wages remained constant.</a:t>
            </a:r>
          </a:p>
          <a:p>
            <a:pPr marL="971550" lvl="1" indent="-514350">
              <a:buFont typeface="Calibri" panose="020F0502020204030204" pitchFamily="34" charset="0"/>
              <a:buAutoNum type="alphaUcPeriod"/>
            </a:pPr>
            <a:r>
              <a:rPr lang="en-US" altLang="en-US" sz="2400" dirty="0" smtClean="0">
                <a:latin typeface="Helvetica Neue" charset="0"/>
              </a:rPr>
              <a:t>Nominal wages and real wages are both higher.</a:t>
            </a:r>
          </a:p>
          <a:p>
            <a:pPr marL="971550" lvl="1" indent="-514350">
              <a:buFont typeface="Calibri" panose="020F0502020204030204" pitchFamily="34" charset="0"/>
              <a:buAutoNum type="alphaUcPeriod"/>
            </a:pPr>
            <a:r>
              <a:rPr lang="en-US" altLang="en-US" sz="2400" dirty="0" smtClean="0">
                <a:latin typeface="Helvetica Neue" charset="0"/>
              </a:rPr>
              <a:t>Nominal wages are higher and real wages are lower.</a:t>
            </a:r>
          </a:p>
          <a:p>
            <a:pPr marL="971550" lvl="1" indent="-514350">
              <a:buFont typeface="Calibri" panose="020F0502020204030204" pitchFamily="34" charset="0"/>
              <a:buAutoNum type="alphaUcPeriod"/>
            </a:pPr>
            <a:r>
              <a:rPr lang="en-US" altLang="en-US" sz="2400" dirty="0" smtClean="0">
                <a:latin typeface="Helvetica Neue" charset="0"/>
              </a:rPr>
              <a:t>Nominal wages increased and real wages decreased.</a:t>
            </a:r>
          </a:p>
        </p:txBody>
      </p:sp>
      <p:sp>
        <p:nvSpPr>
          <p:cNvPr id="4" name="Rectangle 3" descr="Correct answer: A, Nominal wages are higher and real wages remained constant"/>
          <p:cNvSpPr/>
          <p:nvPr/>
        </p:nvSpPr>
        <p:spPr>
          <a:xfrm>
            <a:off x="901700" y="3263900"/>
            <a:ext cx="7785099" cy="78740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spTree>
    <p:extLst>
      <p:ext uri="{BB962C8B-B14F-4D97-AF65-F5344CB8AC3E}">
        <p14:creationId xmlns:p14="http://schemas.microsoft.com/office/powerpoint/2010/main" val="3283578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p:cNvSpPr>
            <a:spLocks noGrp="1"/>
          </p:cNvSpPr>
          <p:nvPr>
            <p:ph type="title"/>
          </p:nvPr>
        </p:nvSpPr>
        <p:spPr>
          <a:xfrm>
            <a:off x="457200" y="0"/>
            <a:ext cx="8229600" cy="1527175"/>
          </a:xfrm>
        </p:spPr>
        <p:txBody>
          <a:bodyPr/>
          <a:lstStyle/>
          <a:p>
            <a:r>
              <a:rPr lang="en-US" altLang="en-US" dirty="0" smtClean="0">
                <a:latin typeface="Helvetica Neue" charset="0"/>
              </a:rPr>
              <a:t>Practice What You Know</a:t>
            </a:r>
            <a:r>
              <a:rPr lang="en-US" dirty="0">
                <a:latin typeface="Arial" pitchFamily="-107" charset="0"/>
                <a:cs typeface="Arial" pitchFamily="-107" charset="0"/>
              </a:rPr>
              <a:t>—</a:t>
            </a:r>
            <a:r>
              <a:rPr lang="en-US" altLang="en-US" dirty="0" smtClean="0">
                <a:latin typeface="Helvetica Neue" charset="0"/>
              </a:rPr>
              <a:t>4 </a:t>
            </a:r>
          </a:p>
        </p:txBody>
      </p:sp>
      <p:sp>
        <p:nvSpPr>
          <p:cNvPr id="53251" name="Content Placeholder 2"/>
          <p:cNvSpPr>
            <a:spLocks noGrp="1"/>
          </p:cNvSpPr>
          <p:nvPr>
            <p:ph idx="1"/>
          </p:nvPr>
        </p:nvSpPr>
        <p:spPr>
          <a:xfrm>
            <a:off x="457200" y="1712913"/>
            <a:ext cx="8229600" cy="4895850"/>
          </a:xfrm>
        </p:spPr>
        <p:txBody>
          <a:bodyPr/>
          <a:lstStyle/>
          <a:p>
            <a:r>
              <a:rPr lang="en-US" altLang="en-US" sz="2800" dirty="0" smtClean="0">
                <a:latin typeface="Helvetica Neue" charset="0"/>
              </a:rPr>
              <a:t>Suppose that Felix gets a 1% raise this year, but prices have also risen by 1%.  Felix feels richer due to his raise and attempts to change his spending habits.  Felix is suffering from</a:t>
            </a:r>
          </a:p>
          <a:p>
            <a:pPr marL="971550" lvl="1" indent="-514350">
              <a:buFont typeface="Calibri" panose="020F0502020204030204" pitchFamily="34" charset="0"/>
              <a:buAutoNum type="alphaUcPeriod"/>
            </a:pPr>
            <a:r>
              <a:rPr lang="en-US" altLang="en-US" sz="2800" dirty="0">
                <a:latin typeface="Helvetica Neue" charset="0"/>
              </a:rPr>
              <a:t>i</a:t>
            </a:r>
            <a:r>
              <a:rPr lang="en-US" altLang="en-US" sz="2800" dirty="0" smtClean="0">
                <a:latin typeface="Helvetica Neue" charset="0"/>
              </a:rPr>
              <a:t>rrational exuberance.</a:t>
            </a:r>
          </a:p>
          <a:p>
            <a:pPr marL="971550" lvl="1" indent="-514350">
              <a:buFont typeface="Calibri" panose="020F0502020204030204" pitchFamily="34" charset="0"/>
              <a:buAutoNum type="alphaUcPeriod"/>
            </a:pPr>
            <a:r>
              <a:rPr lang="en-US" altLang="en-US" sz="2800" dirty="0" smtClean="0">
                <a:latin typeface="Helvetica Neue" charset="0"/>
              </a:rPr>
              <a:t>macroeconomics.</a:t>
            </a:r>
          </a:p>
          <a:p>
            <a:pPr marL="971550" lvl="1" indent="-514350">
              <a:buFont typeface="Calibri" panose="020F0502020204030204" pitchFamily="34" charset="0"/>
              <a:buAutoNum type="alphaUcPeriod"/>
            </a:pPr>
            <a:r>
              <a:rPr lang="en-US" altLang="en-US" sz="2800" dirty="0">
                <a:latin typeface="Helvetica Neue" charset="0"/>
              </a:rPr>
              <a:t>m</a:t>
            </a:r>
            <a:r>
              <a:rPr lang="en-US" altLang="en-US" sz="2800" dirty="0" smtClean="0">
                <a:latin typeface="Helvetica Neue" charset="0"/>
              </a:rPr>
              <a:t>oney illusion.</a:t>
            </a:r>
          </a:p>
          <a:p>
            <a:pPr marL="971550" lvl="1" indent="-514350">
              <a:buFont typeface="Calibri" panose="020F0502020204030204" pitchFamily="34" charset="0"/>
              <a:buAutoNum type="alphaUcPeriod"/>
            </a:pPr>
            <a:r>
              <a:rPr lang="en-US" altLang="en-US" sz="2800" dirty="0">
                <a:latin typeface="Helvetica Neue" charset="0"/>
              </a:rPr>
              <a:t>i</a:t>
            </a:r>
            <a:r>
              <a:rPr lang="en-US" altLang="en-US" sz="2800" dirty="0" smtClean="0">
                <a:latin typeface="Helvetica Neue" charset="0"/>
              </a:rPr>
              <a:t>nflation pricing.</a:t>
            </a:r>
          </a:p>
        </p:txBody>
      </p:sp>
      <p:sp>
        <p:nvSpPr>
          <p:cNvPr id="4" name="Rectangle 3" descr="Correct answer: C, Money illusion"/>
          <p:cNvSpPr/>
          <p:nvPr/>
        </p:nvSpPr>
        <p:spPr>
          <a:xfrm>
            <a:off x="939800" y="4546600"/>
            <a:ext cx="3073399" cy="55880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spTree>
    <p:extLst>
      <p:ext uri="{BB962C8B-B14F-4D97-AF65-F5344CB8AC3E}">
        <p14:creationId xmlns:p14="http://schemas.microsoft.com/office/powerpoint/2010/main" val="2214585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a:xfrm>
            <a:off x="457200" y="0"/>
            <a:ext cx="8229600" cy="1527175"/>
          </a:xfrm>
        </p:spPr>
        <p:txBody>
          <a:bodyPr/>
          <a:lstStyle/>
          <a:p>
            <a:r>
              <a:rPr lang="en-US" altLang="en-US" dirty="0" smtClean="0">
                <a:latin typeface="Helvetica Neue" charset="0"/>
              </a:rPr>
              <a:t>Costs of Inflation</a:t>
            </a:r>
            <a:r>
              <a:rPr lang="en-US" dirty="0">
                <a:latin typeface="Arial" pitchFamily="-107" charset="0"/>
                <a:cs typeface="Arial" pitchFamily="-107" charset="0"/>
              </a:rPr>
              <a:t>—</a:t>
            </a:r>
            <a:r>
              <a:rPr lang="en-US" altLang="en-US" dirty="0" smtClean="0">
                <a:latin typeface="Helvetica Neue" charset="0"/>
              </a:rPr>
              <a:t>3 </a:t>
            </a:r>
          </a:p>
        </p:txBody>
      </p:sp>
      <p:sp>
        <p:nvSpPr>
          <p:cNvPr id="29699" name="Content Placeholder 2"/>
          <p:cNvSpPr>
            <a:spLocks noGrp="1"/>
          </p:cNvSpPr>
          <p:nvPr>
            <p:ph idx="1"/>
          </p:nvPr>
        </p:nvSpPr>
        <p:spPr>
          <a:xfrm>
            <a:off x="457200" y="1712913"/>
            <a:ext cx="8229600" cy="4895850"/>
          </a:xfrm>
        </p:spPr>
        <p:txBody>
          <a:bodyPr/>
          <a:lstStyle/>
          <a:p>
            <a:pPr eaLnBrk="1" hangingPunct="1"/>
            <a:r>
              <a:rPr lang="en-US" altLang="en-US" sz="3200" dirty="0" smtClean="0">
                <a:latin typeface="Arial" panose="020B0604020202020204" pitchFamily="34" charset="0"/>
              </a:rPr>
              <a:t>Menu costs</a:t>
            </a:r>
          </a:p>
          <a:p>
            <a:pPr lvl="1" eaLnBrk="1" hangingPunct="1"/>
            <a:r>
              <a:rPr lang="en-US" altLang="en-US" sz="2800" dirty="0" smtClean="0">
                <a:latin typeface="Arial" panose="020B0604020202020204" pitchFamily="34" charset="0"/>
              </a:rPr>
              <a:t>The costs of changing prices</a:t>
            </a:r>
          </a:p>
          <a:p>
            <a:pPr lvl="1" eaLnBrk="1" hangingPunct="1"/>
            <a:r>
              <a:rPr lang="en-US" altLang="en-US" sz="2800" dirty="0" smtClean="0">
                <a:latin typeface="Arial" panose="020B0604020202020204" pitchFamily="34" charset="0"/>
              </a:rPr>
              <a:t>Example: A restaurant will have to print new 	menus for price changes</a:t>
            </a:r>
          </a:p>
          <a:p>
            <a:pPr eaLnBrk="1" hangingPunct="1"/>
            <a:r>
              <a:rPr lang="en-US" altLang="en-US" sz="3200" dirty="0" smtClean="0">
                <a:latin typeface="Helvetica Neue" charset="0"/>
              </a:rPr>
              <a:t>Uncertainty about future price levels</a:t>
            </a:r>
          </a:p>
          <a:p>
            <a:pPr lvl="1" eaLnBrk="1" hangingPunct="1"/>
            <a:r>
              <a:rPr lang="en-US" altLang="en-US" sz="2800" dirty="0" smtClean="0">
                <a:latin typeface="Helvetica Neue" charset="0"/>
              </a:rPr>
              <a:t>Wage and other input contracts often have long-term commitments</a:t>
            </a:r>
          </a:p>
          <a:p>
            <a:pPr lvl="1" eaLnBrk="1" hangingPunct="1"/>
            <a:r>
              <a:rPr lang="en-US" altLang="en-US" sz="2800" dirty="0" smtClean="0">
                <a:latin typeface="Helvetica Neue" charset="0"/>
              </a:rPr>
              <a:t>Uncertainty about prices may make borrowing riskier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969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69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969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69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a:xfrm>
            <a:off x="457200" y="0"/>
            <a:ext cx="8229600" cy="1527175"/>
          </a:xfrm>
        </p:spPr>
        <p:txBody>
          <a:bodyPr/>
          <a:lstStyle/>
          <a:p>
            <a:r>
              <a:rPr lang="en-US" altLang="en-US" smtClean="0">
                <a:latin typeface="Helvetica Neue" charset="0"/>
              </a:rPr>
              <a:t>Inflation and Long-Term Agreements</a:t>
            </a:r>
          </a:p>
        </p:txBody>
      </p:sp>
      <p:sp>
        <p:nvSpPr>
          <p:cNvPr id="61442" name="Rectangle 25"/>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a:solidFill>
                <a:srgbClr val="000000"/>
              </a:solidFill>
              <a:cs typeface="Arial" panose="020B0604020202020204" pitchFamily="34" charset="0"/>
            </a:endParaRPr>
          </a:p>
        </p:txBody>
      </p:sp>
      <p:grpSp>
        <p:nvGrpSpPr>
          <p:cNvPr id="61443" name="Group 5"/>
          <p:cNvGrpSpPr>
            <a:grpSpLocks noChangeAspect="1"/>
          </p:cNvGrpSpPr>
          <p:nvPr/>
        </p:nvGrpSpPr>
        <p:grpSpPr bwMode="auto">
          <a:xfrm>
            <a:off x="139700" y="2438400"/>
            <a:ext cx="8864600" cy="2641600"/>
            <a:chOff x="2840" y="7310"/>
            <a:chExt cx="9404" cy="2882"/>
          </a:xfrm>
        </p:grpSpPr>
        <p:sp>
          <p:nvSpPr>
            <p:cNvPr id="61444" name="AutoShape 24"/>
            <p:cNvSpPr>
              <a:spLocks noChangeAspect="1" noChangeArrowheads="1" noTextEdit="1"/>
            </p:cNvSpPr>
            <p:nvPr/>
          </p:nvSpPr>
          <p:spPr bwMode="auto">
            <a:xfrm>
              <a:off x="2840" y="7310"/>
              <a:ext cx="9404" cy="2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1445" name="Line 23"/>
            <p:cNvSpPr>
              <a:spLocks noChangeShapeType="1"/>
            </p:cNvSpPr>
            <p:nvPr/>
          </p:nvSpPr>
          <p:spPr bwMode="auto">
            <a:xfrm>
              <a:off x="3555" y="9658"/>
              <a:ext cx="6793" cy="7"/>
            </a:xfrm>
            <a:prstGeom prst="line">
              <a:avLst/>
            </a:prstGeom>
            <a:noFill/>
            <a:ln w="9525">
              <a:solidFill>
                <a:srgbClr val="000000"/>
              </a:solidFill>
              <a:round/>
              <a:headEnd/>
              <a:tailEnd type="stealth" w="lg" len="lg"/>
            </a:ln>
            <a:extLst>
              <a:ext uri="{909E8E84-426E-40DD-AFC4-6F175D3DCCD1}">
                <a14:hiddenFill xmlns:a14="http://schemas.microsoft.com/office/drawing/2010/main">
                  <a:noFill/>
                </a14:hiddenFill>
              </a:ext>
            </a:extLst>
          </p:spPr>
          <p:txBody>
            <a:bodyPr/>
            <a:lstStyle/>
            <a:p>
              <a:endParaRPr lang="en-US"/>
            </a:p>
          </p:txBody>
        </p:sp>
        <p:sp>
          <p:nvSpPr>
            <p:cNvPr id="61446" name="Line 22"/>
            <p:cNvSpPr>
              <a:spLocks noChangeShapeType="1"/>
            </p:cNvSpPr>
            <p:nvPr/>
          </p:nvSpPr>
          <p:spPr bwMode="auto">
            <a:xfrm flipV="1">
              <a:off x="4177" y="9511"/>
              <a:ext cx="1" cy="15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447" name="Text Box 21"/>
            <p:cNvSpPr txBox="1">
              <a:spLocks noChangeArrowheads="1"/>
            </p:cNvSpPr>
            <p:nvPr/>
          </p:nvSpPr>
          <p:spPr bwMode="auto">
            <a:xfrm>
              <a:off x="3867" y="9764"/>
              <a:ext cx="886" cy="2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800">
                  <a:solidFill>
                    <a:srgbClr val="000000"/>
                  </a:solidFill>
                  <a:latin typeface="Arial" panose="020B0604020202020204" pitchFamily="34" charset="0"/>
                  <a:cs typeface="Arial" panose="020B0604020202020204" pitchFamily="34" charset="0"/>
                </a:rPr>
                <a:t>Today</a:t>
              </a:r>
            </a:p>
          </p:txBody>
        </p:sp>
        <p:sp>
          <p:nvSpPr>
            <p:cNvPr id="61448" name="Line 20"/>
            <p:cNvSpPr>
              <a:spLocks noChangeShapeType="1"/>
            </p:cNvSpPr>
            <p:nvPr/>
          </p:nvSpPr>
          <p:spPr bwMode="auto">
            <a:xfrm flipV="1">
              <a:off x="9208" y="9504"/>
              <a:ext cx="1" cy="15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449" name="Line 19"/>
            <p:cNvSpPr>
              <a:spLocks noChangeShapeType="1"/>
            </p:cNvSpPr>
            <p:nvPr/>
          </p:nvSpPr>
          <p:spPr bwMode="auto">
            <a:xfrm flipV="1">
              <a:off x="8615" y="9504"/>
              <a:ext cx="1" cy="15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450" name="Line 18"/>
            <p:cNvSpPr>
              <a:spLocks noChangeShapeType="1"/>
            </p:cNvSpPr>
            <p:nvPr/>
          </p:nvSpPr>
          <p:spPr bwMode="auto">
            <a:xfrm flipV="1">
              <a:off x="8031" y="9505"/>
              <a:ext cx="2" cy="15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451" name="Text Box 17"/>
            <p:cNvSpPr txBox="1">
              <a:spLocks noChangeArrowheads="1"/>
            </p:cNvSpPr>
            <p:nvPr/>
          </p:nvSpPr>
          <p:spPr bwMode="auto">
            <a:xfrm>
              <a:off x="7952" y="9764"/>
              <a:ext cx="1561" cy="31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800" dirty="0">
                  <a:solidFill>
                    <a:srgbClr val="000000"/>
                  </a:solidFill>
                  <a:latin typeface="Arial" panose="020B0604020202020204" pitchFamily="34" charset="0"/>
                  <a:cs typeface="Arial" panose="020B0604020202020204" pitchFamily="34" charset="0"/>
                </a:rPr>
                <a:t>Future Periods</a:t>
              </a:r>
            </a:p>
          </p:txBody>
        </p:sp>
        <p:sp>
          <p:nvSpPr>
            <p:cNvPr id="61452" name="Text Box 16"/>
            <p:cNvSpPr txBox="1">
              <a:spLocks noChangeArrowheads="1"/>
            </p:cNvSpPr>
            <p:nvPr/>
          </p:nvSpPr>
          <p:spPr bwMode="auto">
            <a:xfrm>
              <a:off x="9833" y="9762"/>
              <a:ext cx="690" cy="34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800">
                  <a:solidFill>
                    <a:srgbClr val="000000"/>
                  </a:solidFill>
                  <a:latin typeface="Arial" panose="020B0604020202020204" pitchFamily="34" charset="0"/>
                  <a:cs typeface="Arial" panose="020B0604020202020204" pitchFamily="34" charset="0"/>
                </a:rPr>
                <a:t>Time</a:t>
              </a:r>
            </a:p>
          </p:txBody>
        </p:sp>
        <p:sp>
          <p:nvSpPr>
            <p:cNvPr id="61453" name="Text Box 15"/>
            <p:cNvSpPr txBox="1">
              <a:spLocks noChangeArrowheads="1"/>
            </p:cNvSpPr>
            <p:nvPr/>
          </p:nvSpPr>
          <p:spPr bwMode="auto">
            <a:xfrm>
              <a:off x="3506" y="8472"/>
              <a:ext cx="2540" cy="98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800" dirty="0">
                  <a:solidFill>
                    <a:srgbClr val="C0504D"/>
                  </a:solidFill>
                  <a:latin typeface="Arial" panose="020B0604020202020204" pitchFamily="34" charset="0"/>
                  <a:cs typeface="Arial" panose="020B0604020202020204" pitchFamily="34" charset="0"/>
                </a:rPr>
                <a:t>Borrow </a:t>
              </a:r>
              <a:r>
                <a:rPr lang="en-US" altLang="en-US" sz="1800" dirty="0">
                  <a:solidFill>
                    <a:srgbClr val="9BBB59"/>
                  </a:solidFill>
                  <a:latin typeface="Arial" panose="020B0604020202020204" pitchFamily="34" charset="0"/>
                  <a:cs typeface="Arial" panose="020B0604020202020204" pitchFamily="34" charset="0"/>
                </a:rPr>
                <a:t>$$</a:t>
              </a:r>
              <a:endParaRPr lang="en-US" altLang="en-US" sz="1800" dirty="0">
                <a:solidFill>
                  <a:srgbClr val="000000"/>
                </a:solidFill>
                <a:latin typeface="Arial" panose="020B0604020202020204" pitchFamily="34" charset="0"/>
                <a:cs typeface="Arial" panose="020B0604020202020204" pitchFamily="34" charset="0"/>
              </a:endParaRPr>
            </a:p>
            <a:p>
              <a:r>
                <a:rPr lang="en-US" altLang="en-US" sz="1800" dirty="0">
                  <a:solidFill>
                    <a:srgbClr val="C0504D"/>
                  </a:solidFill>
                  <a:latin typeface="Arial" panose="020B0604020202020204" pitchFamily="34" charset="0"/>
                  <a:cs typeface="Arial" panose="020B0604020202020204" pitchFamily="34" charset="0"/>
                </a:rPr>
                <a:t>Build Capital Goods</a:t>
              </a:r>
              <a:endParaRPr lang="en-US" altLang="en-US" sz="1800" dirty="0">
                <a:solidFill>
                  <a:srgbClr val="000000"/>
                </a:solidFill>
                <a:latin typeface="Arial" panose="020B0604020202020204" pitchFamily="34" charset="0"/>
                <a:cs typeface="Arial" panose="020B0604020202020204" pitchFamily="34" charset="0"/>
              </a:endParaRPr>
            </a:p>
            <a:p>
              <a:r>
                <a:rPr lang="en-US" altLang="en-US" sz="1800" dirty="0">
                  <a:solidFill>
                    <a:srgbClr val="C0504D"/>
                  </a:solidFill>
                  <a:latin typeface="Arial" panose="020B0604020202020204" pitchFamily="34" charset="0"/>
                  <a:cs typeface="Arial" panose="020B0604020202020204" pitchFamily="34" charset="0"/>
                </a:rPr>
                <a:t>Hire Workers</a:t>
              </a:r>
              <a:endParaRPr lang="en-US" altLang="en-US" sz="1800" dirty="0">
                <a:solidFill>
                  <a:srgbClr val="000000"/>
                </a:solidFill>
                <a:latin typeface="Arial" panose="020B0604020202020204" pitchFamily="34" charset="0"/>
                <a:cs typeface="Arial" panose="020B0604020202020204" pitchFamily="34" charset="0"/>
              </a:endParaRPr>
            </a:p>
          </p:txBody>
        </p:sp>
        <p:sp>
          <p:nvSpPr>
            <p:cNvPr id="61454" name="Text Box 14"/>
            <p:cNvSpPr txBox="1">
              <a:spLocks noChangeArrowheads="1"/>
            </p:cNvSpPr>
            <p:nvPr/>
          </p:nvSpPr>
          <p:spPr bwMode="auto">
            <a:xfrm>
              <a:off x="6046" y="7854"/>
              <a:ext cx="1021" cy="31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800" dirty="0">
                  <a:solidFill>
                    <a:srgbClr val="4F81BD"/>
                  </a:solidFill>
                  <a:latin typeface="Arial" panose="020B0604020202020204" pitchFamily="34" charset="0"/>
                  <a:cs typeface="Arial" panose="020B0604020202020204" pitchFamily="34" charset="0"/>
                </a:rPr>
                <a:t>Produce</a:t>
              </a:r>
              <a:endParaRPr lang="en-US" altLang="en-US" sz="1800" dirty="0">
                <a:solidFill>
                  <a:srgbClr val="000000"/>
                </a:solidFill>
                <a:latin typeface="Arial" panose="020B0604020202020204" pitchFamily="34" charset="0"/>
                <a:cs typeface="Arial" panose="020B0604020202020204" pitchFamily="34" charset="0"/>
              </a:endParaRPr>
            </a:p>
          </p:txBody>
        </p:sp>
        <p:sp>
          <p:nvSpPr>
            <p:cNvPr id="61455" name="Text Box 13"/>
            <p:cNvSpPr txBox="1">
              <a:spLocks noChangeArrowheads="1"/>
            </p:cNvSpPr>
            <p:nvPr/>
          </p:nvSpPr>
          <p:spPr bwMode="auto">
            <a:xfrm>
              <a:off x="8099" y="7854"/>
              <a:ext cx="1258" cy="3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800">
                  <a:solidFill>
                    <a:srgbClr val="4F81BD"/>
                  </a:solidFill>
                  <a:latin typeface="Arial" panose="020B0604020202020204" pitchFamily="34" charset="0"/>
                  <a:cs typeface="Arial" panose="020B0604020202020204" pitchFamily="34" charset="0"/>
                </a:rPr>
                <a:t>Sell Output </a:t>
              </a:r>
              <a:endParaRPr lang="en-US" altLang="en-US" sz="1800">
                <a:solidFill>
                  <a:srgbClr val="000000"/>
                </a:solidFill>
                <a:latin typeface="Arial" panose="020B0604020202020204" pitchFamily="34" charset="0"/>
                <a:cs typeface="Arial" panose="020B0604020202020204" pitchFamily="34" charset="0"/>
              </a:endParaRPr>
            </a:p>
          </p:txBody>
        </p:sp>
        <p:sp>
          <p:nvSpPr>
            <p:cNvPr id="61456" name="Text Box 12"/>
            <p:cNvSpPr txBox="1">
              <a:spLocks noChangeArrowheads="1"/>
            </p:cNvSpPr>
            <p:nvPr/>
          </p:nvSpPr>
          <p:spPr bwMode="auto">
            <a:xfrm>
              <a:off x="3506" y="7605"/>
              <a:ext cx="1911" cy="3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800">
                  <a:solidFill>
                    <a:srgbClr val="4F81BD"/>
                  </a:solidFill>
                  <a:latin typeface="Arial" panose="020B0604020202020204" pitchFamily="34" charset="0"/>
                  <a:cs typeface="Arial" panose="020B0604020202020204" pitchFamily="34" charset="0"/>
                </a:rPr>
                <a:t>Prepare to Produce</a:t>
              </a:r>
              <a:endParaRPr lang="en-US" altLang="en-US" sz="1800">
                <a:solidFill>
                  <a:srgbClr val="000000"/>
                </a:solidFill>
                <a:latin typeface="Arial" panose="020B0604020202020204" pitchFamily="34" charset="0"/>
                <a:cs typeface="Arial" panose="020B0604020202020204" pitchFamily="34" charset="0"/>
              </a:endParaRPr>
            </a:p>
          </p:txBody>
        </p:sp>
        <p:sp>
          <p:nvSpPr>
            <p:cNvPr id="61457" name="Text Box 11"/>
            <p:cNvSpPr txBox="1">
              <a:spLocks noChangeArrowheads="1"/>
            </p:cNvSpPr>
            <p:nvPr/>
          </p:nvSpPr>
          <p:spPr bwMode="auto">
            <a:xfrm>
              <a:off x="7636" y="8624"/>
              <a:ext cx="1998" cy="6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800" dirty="0">
                  <a:solidFill>
                    <a:srgbClr val="C0504D"/>
                  </a:solidFill>
                  <a:latin typeface="Arial" panose="020B0604020202020204" pitchFamily="34" charset="0"/>
                  <a:cs typeface="Arial" panose="020B0604020202020204" pitchFamily="34" charset="0"/>
                </a:rPr>
                <a:t>Repay Loans </a:t>
              </a:r>
              <a:r>
                <a:rPr lang="en-US" altLang="en-US" sz="1800" dirty="0">
                  <a:solidFill>
                    <a:srgbClr val="9BBB59"/>
                  </a:solidFill>
                  <a:latin typeface="Arial" panose="020B0604020202020204" pitchFamily="34" charset="0"/>
                  <a:cs typeface="Arial" panose="020B0604020202020204" pitchFamily="34" charset="0"/>
                </a:rPr>
                <a:t>$$</a:t>
              </a:r>
              <a:endParaRPr lang="en-US" altLang="en-US" sz="1800" dirty="0">
                <a:solidFill>
                  <a:srgbClr val="000000"/>
                </a:solidFill>
                <a:latin typeface="Arial" panose="020B0604020202020204" pitchFamily="34" charset="0"/>
                <a:cs typeface="Arial" panose="020B0604020202020204" pitchFamily="34" charset="0"/>
              </a:endParaRPr>
            </a:p>
            <a:p>
              <a:r>
                <a:rPr lang="en-US" altLang="en-US" sz="1800" dirty="0">
                  <a:solidFill>
                    <a:srgbClr val="C0504D"/>
                  </a:solidFill>
                  <a:latin typeface="Arial" panose="020B0604020202020204" pitchFamily="34" charset="0"/>
                  <a:cs typeface="Arial" panose="020B0604020202020204" pitchFamily="34" charset="0"/>
                </a:rPr>
                <a:t>Pay Workers </a:t>
              </a:r>
              <a:r>
                <a:rPr lang="en-US" altLang="en-US" sz="1800" dirty="0">
                  <a:solidFill>
                    <a:srgbClr val="9BBB59"/>
                  </a:solidFill>
                  <a:latin typeface="Arial" panose="020B0604020202020204" pitchFamily="34" charset="0"/>
                  <a:cs typeface="Arial" panose="020B0604020202020204" pitchFamily="34" charset="0"/>
                </a:rPr>
                <a:t>$$</a:t>
              </a:r>
              <a:endParaRPr lang="en-US" altLang="en-US" sz="1800" dirty="0">
                <a:solidFill>
                  <a:srgbClr val="000000"/>
                </a:solidFill>
                <a:latin typeface="Arial" panose="020B0604020202020204" pitchFamily="34" charset="0"/>
                <a:cs typeface="Arial" panose="020B0604020202020204" pitchFamily="34" charset="0"/>
              </a:endParaRPr>
            </a:p>
          </p:txBody>
        </p:sp>
        <p:cxnSp>
          <p:nvCxnSpPr>
            <p:cNvPr id="61458" name="AutoShape 10"/>
            <p:cNvCxnSpPr>
              <a:cxnSpLocks noChangeShapeType="1"/>
            </p:cNvCxnSpPr>
            <p:nvPr/>
          </p:nvCxnSpPr>
          <p:spPr bwMode="auto">
            <a:xfrm>
              <a:off x="4999" y="8010"/>
              <a:ext cx="808" cy="1"/>
            </a:xfrm>
            <a:prstGeom prst="straightConnector1">
              <a:avLst/>
            </a:prstGeom>
            <a:noFill/>
            <a:ln w="9525">
              <a:solidFill>
                <a:srgbClr val="4F81BD"/>
              </a:solidFill>
              <a:prstDash val="dash"/>
              <a:round/>
              <a:headEnd/>
              <a:tailEnd type="triangle" w="med" len="med"/>
            </a:ln>
            <a:extLst>
              <a:ext uri="{909E8E84-426E-40DD-AFC4-6F175D3DCCD1}">
                <a14:hiddenFill xmlns:a14="http://schemas.microsoft.com/office/drawing/2010/main">
                  <a:noFill/>
                </a14:hiddenFill>
              </a:ext>
            </a:extLst>
          </p:spPr>
        </p:cxnSp>
        <p:cxnSp>
          <p:nvCxnSpPr>
            <p:cNvPr id="61459" name="AutoShape 9"/>
            <p:cNvCxnSpPr>
              <a:cxnSpLocks noChangeShapeType="1"/>
            </p:cNvCxnSpPr>
            <p:nvPr/>
          </p:nvCxnSpPr>
          <p:spPr bwMode="auto">
            <a:xfrm>
              <a:off x="7067" y="8010"/>
              <a:ext cx="884" cy="1"/>
            </a:xfrm>
            <a:prstGeom prst="straightConnector1">
              <a:avLst/>
            </a:prstGeom>
            <a:noFill/>
            <a:ln w="9525">
              <a:solidFill>
                <a:srgbClr val="4F81BD"/>
              </a:solidFill>
              <a:prstDash val="dash"/>
              <a:round/>
              <a:headEnd/>
              <a:tailEnd type="triangle" w="med" len="med"/>
            </a:ln>
            <a:extLst>
              <a:ext uri="{909E8E84-426E-40DD-AFC4-6F175D3DCCD1}">
                <a14:hiddenFill xmlns:a14="http://schemas.microsoft.com/office/drawing/2010/main">
                  <a:noFill/>
                </a14:hiddenFill>
              </a:ext>
            </a:extLst>
          </p:spPr>
        </p:cxnSp>
        <p:sp>
          <p:nvSpPr>
            <p:cNvPr id="61460" name="Text Box 7"/>
            <p:cNvSpPr txBox="1">
              <a:spLocks noChangeArrowheads="1"/>
            </p:cNvSpPr>
            <p:nvPr/>
          </p:nvSpPr>
          <p:spPr bwMode="auto">
            <a:xfrm>
              <a:off x="10523" y="7367"/>
              <a:ext cx="1708" cy="1620"/>
            </a:xfrm>
            <a:prstGeom prst="rect">
              <a:avLst/>
            </a:prstGeom>
            <a:solidFill>
              <a:srgbClr val="FFFFFF"/>
            </a:solidFill>
            <a:ln w="12700">
              <a:solidFill>
                <a:srgbClr val="000000"/>
              </a:solidFill>
              <a:prstDash val="dash"/>
              <a:miter lim="800000"/>
              <a:headEnd/>
              <a:tailEnd/>
            </a:ln>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800">
                  <a:solidFill>
                    <a:srgbClr val="000000"/>
                  </a:solidFill>
                  <a:latin typeface="Arial" panose="020B0604020202020204" pitchFamily="34" charset="0"/>
                  <a:cs typeface="Arial" panose="020B0604020202020204" pitchFamily="34" charset="0"/>
                </a:rPr>
                <a:t>The real value of these future dollars depends on inflation.</a:t>
              </a:r>
            </a:p>
          </p:txBody>
        </p:sp>
        <p:cxnSp>
          <p:nvCxnSpPr>
            <p:cNvPr id="61461" name="AutoShape 6"/>
            <p:cNvCxnSpPr>
              <a:cxnSpLocks noChangeShapeType="1"/>
            </p:cNvCxnSpPr>
            <p:nvPr/>
          </p:nvCxnSpPr>
          <p:spPr bwMode="auto">
            <a:xfrm flipH="1">
              <a:off x="9513" y="8402"/>
              <a:ext cx="1010" cy="563"/>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a:xfrm>
            <a:off x="457200" y="0"/>
            <a:ext cx="8229600" cy="1527175"/>
          </a:xfrm>
        </p:spPr>
        <p:txBody>
          <a:bodyPr/>
          <a:lstStyle/>
          <a:p>
            <a:r>
              <a:rPr lang="en-US" altLang="en-US" dirty="0" smtClean="0">
                <a:latin typeface="Helvetica Neue" charset="0"/>
              </a:rPr>
              <a:t>Costs of Inflation</a:t>
            </a:r>
            <a:r>
              <a:rPr lang="en-US" dirty="0">
                <a:latin typeface="Arial" pitchFamily="-107" charset="0"/>
                <a:cs typeface="Arial" pitchFamily="-107" charset="0"/>
              </a:rPr>
              <a:t>—</a:t>
            </a:r>
            <a:r>
              <a:rPr lang="en-US" altLang="en-US" dirty="0" smtClean="0">
                <a:latin typeface="Helvetica Neue" charset="0"/>
              </a:rPr>
              <a:t>4 </a:t>
            </a:r>
          </a:p>
        </p:txBody>
      </p:sp>
      <p:sp>
        <p:nvSpPr>
          <p:cNvPr id="31747" name="Content Placeholder 2"/>
          <p:cNvSpPr>
            <a:spLocks noGrp="1"/>
          </p:cNvSpPr>
          <p:nvPr>
            <p:ph idx="1"/>
          </p:nvPr>
        </p:nvSpPr>
        <p:spPr>
          <a:xfrm>
            <a:off x="457199" y="1712913"/>
            <a:ext cx="8253663" cy="5000708"/>
          </a:xfrm>
        </p:spPr>
        <p:txBody>
          <a:bodyPr/>
          <a:lstStyle/>
          <a:p>
            <a:pPr eaLnBrk="1" hangingPunct="1"/>
            <a:r>
              <a:rPr lang="en-US" altLang="en-US" sz="2800" dirty="0" smtClean="0">
                <a:latin typeface="Arial" panose="020B0604020202020204" pitchFamily="34" charset="0"/>
              </a:rPr>
              <a:t>Wealth redistribution</a:t>
            </a:r>
          </a:p>
          <a:p>
            <a:pPr lvl="1" eaLnBrk="1" hangingPunct="1"/>
            <a:r>
              <a:rPr lang="en-US" altLang="en-US" sz="2400" dirty="0" smtClean="0">
                <a:latin typeface="Arial" panose="020B0604020202020204" pitchFamily="34" charset="0"/>
              </a:rPr>
              <a:t>between borrowers and lenders</a:t>
            </a:r>
          </a:p>
          <a:p>
            <a:pPr eaLnBrk="1" hangingPunct="1"/>
            <a:r>
              <a:rPr lang="en-US" altLang="en-US" sz="2800" dirty="0" smtClean="0">
                <a:latin typeface="Arial" panose="020B0604020202020204" pitchFamily="34" charset="0"/>
              </a:rPr>
              <a:t>Example:</a:t>
            </a:r>
          </a:p>
          <a:p>
            <a:pPr lvl="1" eaLnBrk="1" hangingPunct="1"/>
            <a:r>
              <a:rPr lang="en-US" altLang="en-US" sz="2400" dirty="0" smtClean="0">
                <a:latin typeface="Arial" panose="020B0604020202020204" pitchFamily="34" charset="0"/>
              </a:rPr>
              <a:t>Suppose you borrow $50,000 and expect to pay back $60,000 in five years</a:t>
            </a:r>
            <a:endParaRPr lang="en-US" altLang="en-US" sz="2400" dirty="0" smtClean="0">
              <a:latin typeface="Helvetica Neue" charset="0"/>
            </a:endParaRPr>
          </a:p>
          <a:p>
            <a:pPr lvl="1" eaLnBrk="1" hangingPunct="1"/>
            <a:r>
              <a:rPr lang="en-US" altLang="en-US" sz="2400" dirty="0" smtClean="0">
                <a:latin typeface="Helvetica Neue" charset="0"/>
              </a:rPr>
              <a:t>If </a:t>
            </a:r>
            <a:r>
              <a:rPr lang="en-US" altLang="en-US" sz="2400" i="1" dirty="0" smtClean="0">
                <a:latin typeface="Helvetica Neue" charset="0"/>
              </a:rPr>
              <a:t>unexpected inflation </a:t>
            </a:r>
            <a:r>
              <a:rPr lang="en-US" altLang="en-US" sz="2400" dirty="0" smtClean="0">
                <a:latin typeface="Helvetica Neue" charset="0"/>
              </a:rPr>
              <a:t>occurs</a:t>
            </a:r>
          </a:p>
          <a:p>
            <a:pPr lvl="2" eaLnBrk="1" hangingPunct="1"/>
            <a:r>
              <a:rPr lang="en-US" altLang="en-US" sz="2000" dirty="0" smtClean="0">
                <a:solidFill>
                  <a:srgbClr val="33CC33"/>
                </a:solidFill>
                <a:latin typeface="Helvetica Neue" charset="0"/>
              </a:rPr>
              <a:t>You</a:t>
            </a:r>
            <a:r>
              <a:rPr lang="en-US" altLang="en-US" sz="2000" dirty="0" smtClean="0">
                <a:latin typeface="Helvetica Neue" charset="0"/>
              </a:rPr>
              <a:t> are </a:t>
            </a:r>
            <a:r>
              <a:rPr lang="en-US" altLang="en-US" sz="2000" dirty="0" smtClean="0">
                <a:solidFill>
                  <a:srgbClr val="33CC33"/>
                </a:solidFill>
                <a:latin typeface="Helvetica Neue" charset="0"/>
              </a:rPr>
              <a:t>better off</a:t>
            </a:r>
            <a:r>
              <a:rPr lang="en-US" altLang="en-US" sz="2000" dirty="0" smtClean="0">
                <a:latin typeface="Helvetica Neue" charset="0"/>
              </a:rPr>
              <a:t>, </a:t>
            </a:r>
            <a:r>
              <a:rPr lang="en-US" altLang="en-US" sz="2000" dirty="0" smtClean="0">
                <a:solidFill>
                  <a:srgbClr val="FF2807"/>
                </a:solidFill>
                <a:latin typeface="Helvetica Neue" charset="0"/>
              </a:rPr>
              <a:t>bank </a:t>
            </a:r>
            <a:r>
              <a:rPr lang="en-US" altLang="en-US" sz="2000" dirty="0" smtClean="0">
                <a:latin typeface="Helvetica Neue" charset="0"/>
              </a:rPr>
              <a:t>is</a:t>
            </a:r>
            <a:r>
              <a:rPr lang="en-US" altLang="en-US" sz="2000" dirty="0" smtClean="0">
                <a:solidFill>
                  <a:srgbClr val="FF2807"/>
                </a:solidFill>
                <a:latin typeface="Helvetica Neue" charset="0"/>
              </a:rPr>
              <a:t> worse off</a:t>
            </a:r>
          </a:p>
          <a:p>
            <a:pPr lvl="1" eaLnBrk="1" hangingPunct="1"/>
            <a:r>
              <a:rPr lang="en-US" altLang="en-US" sz="2400" dirty="0" smtClean="0">
                <a:latin typeface="Helvetica Neue" charset="0"/>
              </a:rPr>
              <a:t>If the </a:t>
            </a:r>
            <a:r>
              <a:rPr lang="en-US" altLang="en-US" sz="2400" i="1" dirty="0" smtClean="0">
                <a:latin typeface="Helvetica Neue" charset="0"/>
              </a:rPr>
              <a:t>inflation was expected</a:t>
            </a:r>
          </a:p>
          <a:p>
            <a:pPr lvl="2" eaLnBrk="1" hangingPunct="1"/>
            <a:r>
              <a:rPr lang="en-US" altLang="en-US" sz="2000" dirty="0">
                <a:latin typeface="Helvetica Neue" charset="0"/>
              </a:rPr>
              <a:t>The bank would have required more in return for the </a:t>
            </a:r>
            <a:r>
              <a:rPr lang="en-US" altLang="en-US" sz="2000" dirty="0" smtClean="0">
                <a:latin typeface="Helvetica Neue" charset="0"/>
              </a:rPr>
              <a:t>loan  </a:t>
            </a:r>
            <a:r>
              <a:rPr lang="en-US" altLang="en-US" sz="2000" dirty="0">
                <a:latin typeface="Helvetica Neue" charset="0"/>
              </a:rPr>
              <a:t>(i.e</a:t>
            </a:r>
            <a:r>
              <a:rPr lang="en-US" altLang="en-US" sz="2000" dirty="0" smtClean="0">
                <a:latin typeface="Helvetica Neue" charset="0"/>
              </a:rPr>
              <a:t>., </a:t>
            </a:r>
            <a:r>
              <a:rPr lang="en-US" altLang="en-US" sz="2000" dirty="0">
                <a:latin typeface="Helvetica Neue" charset="0"/>
              </a:rPr>
              <a:t>you</a:t>
            </a:r>
            <a:r>
              <a:rPr lang="ja-JP" altLang="en-US" sz="2000" dirty="0">
                <a:latin typeface="Helvetica Neue" charset="0"/>
              </a:rPr>
              <a:t>’</a:t>
            </a:r>
            <a:r>
              <a:rPr lang="en-US" altLang="ja-JP" sz="2000" dirty="0">
                <a:latin typeface="Helvetica Neue" charset="0"/>
              </a:rPr>
              <a:t>d have to repay $75,000 in five years</a:t>
            </a:r>
            <a:r>
              <a:rPr lang="en-US" altLang="ja-JP" sz="2000" dirty="0" smtClean="0">
                <a:latin typeface="Helvetica Neue" charset="0"/>
              </a:rPr>
              <a:t>)</a:t>
            </a:r>
            <a:endParaRPr lang="en-US" altLang="en-US" sz="2400" u="sng" dirty="0" smtClean="0">
              <a:latin typeface="Helvetica Neue" charset="0"/>
            </a:endParaRPr>
          </a:p>
          <a:p>
            <a:pPr lvl="1" eaLnBrk="1" hangingPunct="1"/>
            <a:r>
              <a:rPr lang="en-US" altLang="en-US" sz="2400" dirty="0" smtClean="0">
                <a:latin typeface="Helvetica Neue" charset="0"/>
              </a:rPr>
              <a:t>If </a:t>
            </a:r>
            <a:r>
              <a:rPr lang="en-US" altLang="en-US" sz="2400" i="1" dirty="0" smtClean="0">
                <a:latin typeface="Helvetica Neue" charset="0"/>
              </a:rPr>
              <a:t>unexpected deflation </a:t>
            </a:r>
            <a:r>
              <a:rPr lang="en-US" altLang="en-US" sz="2400" dirty="0" smtClean="0">
                <a:latin typeface="Helvetica Neue" charset="0"/>
              </a:rPr>
              <a:t>occurs</a:t>
            </a:r>
          </a:p>
          <a:p>
            <a:pPr lvl="2" eaLnBrk="1" hangingPunct="1"/>
            <a:r>
              <a:rPr lang="en-US" altLang="en-US" sz="2000" dirty="0">
                <a:solidFill>
                  <a:srgbClr val="FF0000"/>
                </a:solidFill>
                <a:latin typeface="Helvetica Neue" charset="0"/>
              </a:rPr>
              <a:t>You</a:t>
            </a:r>
            <a:r>
              <a:rPr lang="en-US" altLang="en-US" sz="2000" dirty="0">
                <a:latin typeface="Helvetica Neue" charset="0"/>
              </a:rPr>
              <a:t> are </a:t>
            </a:r>
            <a:r>
              <a:rPr lang="en-US" altLang="en-US" sz="2000" dirty="0">
                <a:solidFill>
                  <a:srgbClr val="FF2807"/>
                </a:solidFill>
                <a:latin typeface="Helvetica Neue" charset="0"/>
              </a:rPr>
              <a:t>worse </a:t>
            </a:r>
            <a:r>
              <a:rPr lang="en-US" altLang="en-US" sz="2000" dirty="0" smtClean="0">
                <a:solidFill>
                  <a:srgbClr val="FF2807"/>
                </a:solidFill>
                <a:latin typeface="Helvetica Neue" charset="0"/>
              </a:rPr>
              <a:t>off</a:t>
            </a:r>
            <a:r>
              <a:rPr lang="en-US" altLang="en-US" sz="2000" dirty="0" smtClean="0">
                <a:latin typeface="Helvetica Neue" charset="0"/>
              </a:rPr>
              <a:t>, </a:t>
            </a:r>
            <a:r>
              <a:rPr lang="en-US" altLang="en-US" sz="2000" dirty="0">
                <a:solidFill>
                  <a:srgbClr val="33CC33"/>
                </a:solidFill>
                <a:latin typeface="Helvetica Neue" charset="0"/>
              </a:rPr>
              <a:t>bank</a:t>
            </a:r>
            <a:r>
              <a:rPr lang="en-US" altLang="en-US" sz="2000" dirty="0">
                <a:solidFill>
                  <a:srgbClr val="FF2807"/>
                </a:solidFill>
                <a:latin typeface="Helvetica Neue" charset="0"/>
              </a:rPr>
              <a:t> </a:t>
            </a:r>
            <a:r>
              <a:rPr lang="en-US" altLang="en-US" sz="2000" dirty="0" smtClean="0">
                <a:latin typeface="Helvetica Neue" charset="0"/>
              </a:rPr>
              <a:t>is</a:t>
            </a:r>
            <a:r>
              <a:rPr lang="en-US" altLang="en-US" sz="2000" dirty="0">
                <a:solidFill>
                  <a:srgbClr val="33CC33"/>
                </a:solidFill>
                <a:latin typeface="Helvetica Neue" charset="0"/>
                <a:ea typeface="MS PGothic" pitchFamily="34" charset="-128"/>
                <a:cs typeface="Arial"/>
              </a:rPr>
              <a:t> better off</a:t>
            </a:r>
            <a:endParaRPr lang="en-US" altLang="en-US" sz="2400" u="sng" dirty="0">
              <a:solidFill>
                <a:prstClr val="black"/>
              </a:solidFill>
              <a:latin typeface="Helvetica Neue" charset="0"/>
            </a:endParaRPr>
          </a:p>
          <a:p>
            <a:pPr lvl="2" eaLnBrk="1" hangingPunct="1"/>
            <a:endParaRPr lang="en-US" altLang="en-US" sz="2000" dirty="0" smtClean="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7">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74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a:xfrm>
            <a:off x="457200" y="0"/>
            <a:ext cx="8229600" cy="1527175"/>
          </a:xfrm>
        </p:spPr>
        <p:txBody>
          <a:bodyPr/>
          <a:lstStyle/>
          <a:p>
            <a:r>
              <a:rPr lang="en-US" altLang="en-US" smtClean="0">
                <a:latin typeface="Helvetica Neue" charset="0"/>
              </a:rPr>
              <a:t>Big Questions</a:t>
            </a:r>
          </a:p>
        </p:txBody>
      </p:sp>
      <p:sp>
        <p:nvSpPr>
          <p:cNvPr id="14338" name="Content Placeholder 2"/>
          <p:cNvSpPr>
            <a:spLocks noGrp="1"/>
          </p:cNvSpPr>
          <p:nvPr>
            <p:ph idx="1"/>
          </p:nvPr>
        </p:nvSpPr>
        <p:spPr>
          <a:xfrm>
            <a:off x="457200" y="1712913"/>
            <a:ext cx="8229600" cy="4895850"/>
          </a:xfrm>
        </p:spPr>
        <p:txBody>
          <a:bodyPr/>
          <a:lstStyle/>
          <a:p>
            <a:pPr marL="514350" indent="-514350" eaLnBrk="1" hangingPunct="1">
              <a:buFont typeface="Calibri" panose="020F0502020204030204" pitchFamily="34" charset="0"/>
              <a:buAutoNum type="arabicPeriod"/>
            </a:pPr>
            <a:r>
              <a:rPr lang="en-US" altLang="en-US" sz="3200" dirty="0" smtClean="0">
                <a:latin typeface="Arial" panose="020B0604020202020204" pitchFamily="34" charset="0"/>
              </a:rPr>
              <a:t>How is inflation measured?</a:t>
            </a:r>
          </a:p>
          <a:p>
            <a:pPr marL="514350" indent="-514350" eaLnBrk="1" hangingPunct="1">
              <a:buFont typeface="Calibri" panose="020F0502020204030204" pitchFamily="34" charset="0"/>
              <a:buAutoNum type="arabicPeriod"/>
            </a:pPr>
            <a:endParaRPr lang="en-US" altLang="en-US" sz="3200" dirty="0" smtClean="0">
              <a:latin typeface="Arial" panose="020B0604020202020204" pitchFamily="34" charset="0"/>
            </a:endParaRPr>
          </a:p>
          <a:p>
            <a:pPr marL="514350" indent="-514350" eaLnBrk="1" hangingPunct="1">
              <a:buFont typeface="Calibri" panose="020F0502020204030204" pitchFamily="34" charset="0"/>
              <a:buAutoNum type="arabicPeriod"/>
            </a:pPr>
            <a:r>
              <a:rPr lang="en-US" altLang="en-US" sz="3200" dirty="0" smtClean="0">
                <a:latin typeface="Arial" panose="020B0604020202020204" pitchFamily="34" charset="0"/>
              </a:rPr>
              <a:t>What problems does inflation bring?</a:t>
            </a:r>
          </a:p>
          <a:p>
            <a:pPr marL="514350" indent="-514350" eaLnBrk="1" hangingPunct="1">
              <a:buFont typeface="Calibri" panose="020F0502020204030204" pitchFamily="34" charset="0"/>
              <a:buAutoNum type="arabicPeriod"/>
            </a:pPr>
            <a:endParaRPr lang="en-US" altLang="en-US" sz="3200" dirty="0" smtClean="0">
              <a:latin typeface="Arial" panose="020B0604020202020204" pitchFamily="34" charset="0"/>
            </a:endParaRPr>
          </a:p>
          <a:p>
            <a:pPr marL="514350" indent="-514350" eaLnBrk="1" hangingPunct="1">
              <a:buFont typeface="Calibri" panose="020F0502020204030204" pitchFamily="34" charset="0"/>
              <a:buAutoNum type="arabicPeriod"/>
            </a:pPr>
            <a:r>
              <a:rPr lang="en-US" altLang="en-US" sz="3200" dirty="0" smtClean="0">
                <a:latin typeface="Arial" panose="020B0604020202020204" pitchFamily="34" charset="0"/>
              </a:rPr>
              <a:t>What is the cause of inflation?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3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p:cNvSpPr>
            <a:spLocks noGrp="1"/>
          </p:cNvSpPr>
          <p:nvPr>
            <p:ph type="title"/>
          </p:nvPr>
        </p:nvSpPr>
        <p:spPr>
          <a:xfrm>
            <a:off x="457200" y="0"/>
            <a:ext cx="8229600" cy="1527175"/>
          </a:xfrm>
        </p:spPr>
        <p:txBody>
          <a:bodyPr/>
          <a:lstStyle/>
          <a:p>
            <a:r>
              <a:rPr lang="en-US" altLang="en-US" dirty="0" smtClean="0">
                <a:latin typeface="Helvetica Neue" charset="0"/>
              </a:rPr>
              <a:t>Practice What You Know</a:t>
            </a:r>
            <a:r>
              <a:rPr lang="en-US" dirty="0">
                <a:latin typeface="Arial" pitchFamily="-107" charset="0"/>
                <a:cs typeface="Arial" pitchFamily="-107" charset="0"/>
              </a:rPr>
              <a:t>—</a:t>
            </a:r>
            <a:r>
              <a:rPr lang="en-US" altLang="en-US" dirty="0" smtClean="0">
                <a:latin typeface="Helvetica Neue" charset="0"/>
              </a:rPr>
              <a:t>5 </a:t>
            </a:r>
          </a:p>
        </p:txBody>
      </p:sp>
      <p:sp>
        <p:nvSpPr>
          <p:cNvPr id="53251" name="Content Placeholder 2"/>
          <p:cNvSpPr>
            <a:spLocks noGrp="1"/>
          </p:cNvSpPr>
          <p:nvPr>
            <p:ph idx="1"/>
          </p:nvPr>
        </p:nvSpPr>
        <p:spPr>
          <a:xfrm>
            <a:off x="457200" y="1712913"/>
            <a:ext cx="8229600" cy="4895850"/>
          </a:xfrm>
        </p:spPr>
        <p:txBody>
          <a:bodyPr/>
          <a:lstStyle/>
          <a:p>
            <a:r>
              <a:rPr lang="en-US" altLang="en-US" sz="2800" dirty="0" smtClean="0">
                <a:latin typeface="Helvetica Neue" charset="0"/>
              </a:rPr>
              <a:t>In 2012, Juan takes out a 30-year bank mortgage loan at a fixed interest rate. He buys a house with the loan. In 2014 to 2018, inflation is high.</a:t>
            </a:r>
          </a:p>
          <a:p>
            <a:r>
              <a:rPr lang="en-US" altLang="en-US" sz="2800" dirty="0" smtClean="0">
                <a:latin typeface="Helvetica Neue" charset="0"/>
              </a:rPr>
              <a:t>Who is hurt and helped by this inflation, </a:t>
            </a:r>
            <a:r>
              <a:rPr lang="en-US" altLang="en-US" sz="2800" i="1" dirty="0" smtClean="0">
                <a:latin typeface="Helvetica Neue" charset="0"/>
              </a:rPr>
              <a:t>ceteris paribus</a:t>
            </a:r>
            <a:r>
              <a:rPr lang="en-US" altLang="en-US" sz="2800" dirty="0" smtClean="0">
                <a:latin typeface="Helvetica Neue" charset="0"/>
              </a:rPr>
              <a:t>?</a:t>
            </a:r>
          </a:p>
          <a:p>
            <a:pPr marL="971550" lvl="1" indent="-514350">
              <a:buFont typeface="Calibri" panose="020F0502020204030204" pitchFamily="34" charset="0"/>
              <a:buAutoNum type="alphaUcPeriod"/>
            </a:pPr>
            <a:r>
              <a:rPr lang="en-US" altLang="en-US" sz="2400" dirty="0" smtClean="0">
                <a:latin typeface="Helvetica Neue" charset="0"/>
              </a:rPr>
              <a:t>Juan is helped and the bank is hurt</a:t>
            </a:r>
          </a:p>
          <a:p>
            <a:pPr marL="971550" lvl="1" indent="-514350">
              <a:buFont typeface="Calibri" panose="020F0502020204030204" pitchFamily="34" charset="0"/>
              <a:buAutoNum type="alphaUcPeriod"/>
            </a:pPr>
            <a:r>
              <a:rPr lang="en-US" altLang="en-US" sz="2400" dirty="0" smtClean="0">
                <a:latin typeface="Helvetica Neue" charset="0"/>
              </a:rPr>
              <a:t>The bank is helped and Juan is hurt</a:t>
            </a:r>
          </a:p>
          <a:p>
            <a:pPr marL="971550" lvl="1" indent="-514350">
              <a:buFont typeface="Calibri" panose="020F0502020204030204" pitchFamily="34" charset="0"/>
              <a:buAutoNum type="alphaUcPeriod"/>
            </a:pPr>
            <a:r>
              <a:rPr lang="en-US" altLang="en-US" sz="2400" dirty="0" smtClean="0">
                <a:latin typeface="Helvetica Neue" charset="0"/>
              </a:rPr>
              <a:t>Juan and the bank are both hurt</a:t>
            </a:r>
          </a:p>
          <a:p>
            <a:pPr marL="971550" lvl="1" indent="-514350">
              <a:buFont typeface="Calibri" panose="020F0502020204030204" pitchFamily="34" charset="0"/>
              <a:buAutoNum type="alphaUcPeriod"/>
            </a:pPr>
            <a:r>
              <a:rPr lang="en-US" altLang="en-US" sz="2400" dirty="0" smtClean="0">
                <a:latin typeface="Helvetica Neue" charset="0"/>
              </a:rPr>
              <a:t>Juan and the bank are both helped</a:t>
            </a:r>
          </a:p>
        </p:txBody>
      </p:sp>
      <p:sp>
        <p:nvSpPr>
          <p:cNvPr id="4" name="Rectangle 3" descr="Correct answer: A, Juan is helped and the bank is hurt"/>
          <p:cNvSpPr/>
          <p:nvPr/>
        </p:nvSpPr>
        <p:spPr>
          <a:xfrm>
            <a:off x="939800" y="4394200"/>
            <a:ext cx="5575300" cy="53340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spTree>
    <p:extLst>
      <p:ext uri="{BB962C8B-B14F-4D97-AF65-F5344CB8AC3E}">
        <p14:creationId xmlns:p14="http://schemas.microsoft.com/office/powerpoint/2010/main" val="2954718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a:xfrm>
            <a:off x="457200" y="0"/>
            <a:ext cx="8229600" cy="1527175"/>
          </a:xfrm>
        </p:spPr>
        <p:txBody>
          <a:bodyPr/>
          <a:lstStyle/>
          <a:p>
            <a:r>
              <a:rPr lang="en-US" altLang="en-US" dirty="0" smtClean="0">
                <a:latin typeface="Helvetica Neue" charset="0"/>
              </a:rPr>
              <a:t>Costs of Inflation</a:t>
            </a:r>
            <a:r>
              <a:rPr lang="en-US" dirty="0">
                <a:latin typeface="Arial" pitchFamily="-107" charset="0"/>
                <a:cs typeface="Arial" pitchFamily="-107" charset="0"/>
              </a:rPr>
              <a:t>—</a:t>
            </a:r>
            <a:r>
              <a:rPr lang="en-US" altLang="en-US" dirty="0" smtClean="0">
                <a:latin typeface="Helvetica Neue" charset="0"/>
              </a:rPr>
              <a:t>5 </a:t>
            </a:r>
          </a:p>
        </p:txBody>
      </p:sp>
      <p:sp>
        <p:nvSpPr>
          <p:cNvPr id="65538" name="Content Placeholder 2"/>
          <p:cNvSpPr>
            <a:spLocks noGrp="1"/>
          </p:cNvSpPr>
          <p:nvPr>
            <p:ph idx="1"/>
          </p:nvPr>
        </p:nvSpPr>
        <p:spPr>
          <a:xfrm>
            <a:off x="457199" y="1712913"/>
            <a:ext cx="8686801" cy="4895850"/>
          </a:xfrm>
        </p:spPr>
        <p:txBody>
          <a:bodyPr/>
          <a:lstStyle/>
          <a:p>
            <a:pPr eaLnBrk="1" hangingPunct="1"/>
            <a:r>
              <a:rPr lang="en-US" altLang="en-US" sz="2800" dirty="0" smtClean="0">
                <a:latin typeface="Arial" panose="020B0604020202020204" pitchFamily="34" charset="0"/>
              </a:rPr>
              <a:t>Price confusion</a:t>
            </a:r>
          </a:p>
          <a:p>
            <a:pPr lvl="1" eaLnBrk="1" hangingPunct="1"/>
            <a:r>
              <a:rPr lang="en-US" altLang="en-US" sz="2400" dirty="0" smtClean="0">
                <a:latin typeface="Arial" panose="020B0604020202020204" pitchFamily="34" charset="0"/>
              </a:rPr>
              <a:t>Are price changes a result of demand shifts or inflation?</a:t>
            </a:r>
          </a:p>
          <a:p>
            <a:pPr lvl="1" eaLnBrk="1" hangingPunct="1"/>
            <a:r>
              <a:rPr lang="en-US" altLang="en-US" sz="2400" dirty="0" smtClean="0">
                <a:latin typeface="Arial" panose="020B0604020202020204" pitchFamily="34" charset="0"/>
              </a:rPr>
              <a:t>Implications are very different!</a:t>
            </a:r>
          </a:p>
        </p:txBody>
      </p:sp>
      <p:sp>
        <p:nvSpPr>
          <p:cNvPr id="65539" name="Rectangle 16"/>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a:solidFill>
                <a:srgbClr val="000000"/>
              </a:solidFill>
              <a:cs typeface="Arial" panose="020B0604020202020204" pitchFamily="34" charset="0"/>
            </a:endParaRPr>
          </a:p>
        </p:txBody>
      </p:sp>
      <p:grpSp>
        <p:nvGrpSpPr>
          <p:cNvPr id="65540" name="Group 4"/>
          <p:cNvGrpSpPr>
            <a:grpSpLocks noChangeAspect="1"/>
          </p:cNvGrpSpPr>
          <p:nvPr/>
        </p:nvGrpSpPr>
        <p:grpSpPr bwMode="auto">
          <a:xfrm>
            <a:off x="542925" y="2782888"/>
            <a:ext cx="8058150" cy="3048000"/>
            <a:chOff x="4030" y="2284"/>
            <a:chExt cx="9431" cy="4820"/>
          </a:xfrm>
        </p:grpSpPr>
        <p:sp>
          <p:nvSpPr>
            <p:cNvPr id="65541" name="AutoShape 15"/>
            <p:cNvSpPr>
              <a:spLocks noChangeAspect="1" noChangeArrowheads="1" noTextEdit="1"/>
            </p:cNvSpPr>
            <p:nvPr/>
          </p:nvSpPr>
          <p:spPr bwMode="auto">
            <a:xfrm>
              <a:off x="4357" y="2284"/>
              <a:ext cx="9104" cy="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5542" name="Text Box 14"/>
            <p:cNvSpPr txBox="1">
              <a:spLocks noChangeArrowheads="1"/>
            </p:cNvSpPr>
            <p:nvPr/>
          </p:nvSpPr>
          <p:spPr bwMode="auto">
            <a:xfrm>
              <a:off x="4030" y="4677"/>
              <a:ext cx="1266" cy="961"/>
            </a:xfrm>
            <a:prstGeom prst="rect">
              <a:avLst/>
            </a:prstGeom>
            <a:solidFill>
              <a:srgbClr val="FFFFFF"/>
            </a:solidFill>
            <a:ln w="9525">
              <a:solidFill>
                <a:srgbClr val="000000"/>
              </a:solidFill>
              <a:miter lim="800000"/>
              <a:headEnd/>
              <a:tailEnd/>
            </a:ln>
          </p:spPr>
          <p:txBody>
            <a:bodyPr lIns="0" tIns="0" rIns="0" bIns="0"/>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n-US" altLang="en-US" sz="1800" dirty="0">
                  <a:solidFill>
                    <a:srgbClr val="000000"/>
                  </a:solidFill>
                  <a:latin typeface="Arial" panose="020B0604020202020204" pitchFamily="34" charset="0"/>
                  <a:cs typeface="Arial" panose="020B0604020202020204" pitchFamily="34" charset="0"/>
                </a:rPr>
                <a:t>Price</a:t>
              </a:r>
            </a:p>
            <a:p>
              <a:pPr algn="ctr"/>
              <a:r>
                <a:rPr lang="en-US" altLang="en-US" sz="1800" dirty="0">
                  <a:solidFill>
                    <a:srgbClr val="000000"/>
                  </a:solidFill>
                  <a:latin typeface="Arial" panose="020B0604020202020204" pitchFamily="34" charset="0"/>
                  <a:cs typeface="Arial" panose="020B0604020202020204" pitchFamily="34" charset="0"/>
                </a:rPr>
                <a:t>Increase</a:t>
              </a:r>
            </a:p>
          </p:txBody>
        </p:sp>
        <p:sp>
          <p:nvSpPr>
            <p:cNvPr id="65543" name="Text Box 13"/>
            <p:cNvSpPr txBox="1">
              <a:spLocks noChangeArrowheads="1"/>
            </p:cNvSpPr>
            <p:nvPr/>
          </p:nvSpPr>
          <p:spPr bwMode="auto">
            <a:xfrm>
              <a:off x="7724" y="5413"/>
              <a:ext cx="3038" cy="1136"/>
            </a:xfrm>
            <a:prstGeom prst="rect">
              <a:avLst/>
            </a:prstGeom>
            <a:solidFill>
              <a:srgbClr val="FFFFFF"/>
            </a:solidFill>
            <a:ln w="15875">
              <a:solidFill>
                <a:srgbClr val="C0504D"/>
              </a:solidFill>
              <a:miter lim="800000"/>
              <a:headEnd/>
              <a:tailEnd/>
            </a:ln>
          </p:spPr>
          <p:txBody>
            <a:bodyPr lIns="0" tIns="0" rIns="0" bIns="0"/>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n-US" altLang="en-US" sz="1800" dirty="0" smtClean="0">
                  <a:solidFill>
                    <a:srgbClr val="C0504D"/>
                  </a:solidFill>
                  <a:latin typeface="Arial" panose="020B0604020202020204" pitchFamily="34" charset="0"/>
                  <a:cs typeface="Arial" panose="020B0604020202020204" pitchFamily="34" charset="0"/>
                </a:rPr>
                <a:t>No</a:t>
              </a:r>
              <a:r>
                <a:rPr lang="en-US" altLang="ja-JP" sz="1800" dirty="0" smtClean="0">
                  <a:solidFill>
                    <a:srgbClr val="C0504D"/>
                  </a:solidFill>
                  <a:latin typeface="Arial" panose="020B0604020202020204" pitchFamily="34" charset="0"/>
                  <a:cs typeface="Arial" panose="020B0604020202020204" pitchFamily="34" charset="0"/>
                </a:rPr>
                <a:t> </a:t>
              </a:r>
              <a:r>
                <a:rPr lang="en-US" altLang="ja-JP" sz="1800" dirty="0">
                  <a:solidFill>
                    <a:srgbClr val="C0504D"/>
                  </a:solidFill>
                  <a:latin typeface="Arial" panose="020B0604020202020204" pitchFamily="34" charset="0"/>
                  <a:cs typeface="Arial" panose="020B0604020202020204" pitchFamily="34" charset="0"/>
                </a:rPr>
                <a:t>Change </a:t>
              </a:r>
              <a:r>
                <a:rPr lang="en-US" altLang="ja-JP" sz="1800" dirty="0" smtClean="0">
                  <a:solidFill>
                    <a:srgbClr val="C0504D"/>
                  </a:solidFill>
                  <a:latin typeface="Arial" panose="020B0604020202020204" pitchFamily="34" charset="0"/>
                  <a:cs typeface="Arial" panose="020B0604020202020204" pitchFamily="34" charset="0"/>
                </a:rPr>
                <a:t>in Output</a:t>
              </a:r>
              <a:endParaRPr lang="en-US" altLang="ja-JP" sz="1800" dirty="0">
                <a:solidFill>
                  <a:srgbClr val="000000"/>
                </a:solidFill>
                <a:latin typeface="Arial" panose="020B0604020202020204" pitchFamily="34" charset="0"/>
                <a:cs typeface="Arial" panose="020B0604020202020204" pitchFamily="34" charset="0"/>
              </a:endParaRPr>
            </a:p>
            <a:p>
              <a:pPr algn="ctr"/>
              <a:r>
                <a:rPr lang="en-US" altLang="en-US" sz="1800" dirty="0" smtClean="0">
                  <a:solidFill>
                    <a:srgbClr val="C0504D"/>
                  </a:solidFill>
                  <a:latin typeface="Arial" panose="020B0604020202020204" pitchFamily="34" charset="0"/>
                  <a:cs typeface="Arial" panose="020B0604020202020204" pitchFamily="34" charset="0"/>
                </a:rPr>
                <a:t>All </a:t>
              </a:r>
              <a:r>
                <a:rPr lang="en-US" altLang="en-US" sz="1800" dirty="0">
                  <a:solidFill>
                    <a:srgbClr val="C0504D"/>
                  </a:solidFill>
                  <a:latin typeface="Arial" panose="020B0604020202020204" pitchFamily="34" charset="0"/>
                  <a:cs typeface="Arial" panose="020B0604020202020204" pitchFamily="34" charset="0"/>
                </a:rPr>
                <a:t>prices </a:t>
              </a:r>
              <a:r>
                <a:rPr lang="en-US" altLang="en-US" sz="1800" dirty="0" smtClean="0">
                  <a:solidFill>
                    <a:srgbClr val="C0504D"/>
                  </a:solidFill>
                  <a:latin typeface="Arial" panose="020B0604020202020204" pitchFamily="34" charset="0"/>
                  <a:cs typeface="Arial" panose="020B0604020202020204" pitchFamily="34" charset="0"/>
                </a:rPr>
                <a:t>affected</a:t>
              </a:r>
              <a:endParaRPr lang="en-US" altLang="en-US" sz="1800" dirty="0">
                <a:solidFill>
                  <a:srgbClr val="000000"/>
                </a:solidFill>
                <a:latin typeface="Arial" panose="020B0604020202020204" pitchFamily="34" charset="0"/>
                <a:cs typeface="Arial" panose="020B0604020202020204" pitchFamily="34" charset="0"/>
              </a:endParaRPr>
            </a:p>
          </p:txBody>
        </p:sp>
        <p:sp>
          <p:nvSpPr>
            <p:cNvPr id="65544" name="Text Box 12"/>
            <p:cNvSpPr txBox="1">
              <a:spLocks noChangeArrowheads="1"/>
            </p:cNvSpPr>
            <p:nvPr/>
          </p:nvSpPr>
          <p:spPr bwMode="auto">
            <a:xfrm>
              <a:off x="7724" y="3348"/>
              <a:ext cx="3039" cy="1508"/>
            </a:xfrm>
            <a:prstGeom prst="rect">
              <a:avLst/>
            </a:prstGeom>
            <a:solidFill>
              <a:srgbClr val="FFFFFF"/>
            </a:solidFill>
            <a:ln w="15875">
              <a:solidFill>
                <a:srgbClr val="4F81BD"/>
              </a:solidFill>
              <a:miter lim="800000"/>
              <a:headEnd/>
              <a:tailEnd/>
            </a:ln>
          </p:spPr>
          <p:txBody>
            <a:bodyPr lIns="0" tIns="0" rIns="0" bIns="0"/>
            <a:lstStyle>
              <a:lvl1pPr indent="228600"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800" dirty="0">
                  <a:solidFill>
                    <a:srgbClr val="4F81BD"/>
                  </a:solidFill>
                  <a:latin typeface="Arial" panose="020B0604020202020204" pitchFamily="34" charset="0"/>
                  <a:cs typeface="Arial" panose="020B0604020202020204" pitchFamily="34" charset="0"/>
                </a:rPr>
                <a:t>Buy New </a:t>
              </a:r>
              <a:r>
                <a:rPr lang="en-US" altLang="en-US" sz="1800" dirty="0" smtClean="0">
                  <a:solidFill>
                    <a:srgbClr val="4F81BD"/>
                  </a:solidFill>
                  <a:latin typeface="Arial" panose="020B0604020202020204" pitchFamily="34" charset="0"/>
                  <a:cs typeface="Arial" panose="020B0604020202020204" pitchFamily="34" charset="0"/>
                </a:rPr>
                <a:t>Resources</a:t>
              </a:r>
              <a:endParaRPr lang="en-US" altLang="en-US" sz="1800" dirty="0">
                <a:solidFill>
                  <a:srgbClr val="000000"/>
                </a:solidFill>
                <a:latin typeface="Arial" panose="020B0604020202020204" pitchFamily="34" charset="0"/>
                <a:cs typeface="Arial" panose="020B0604020202020204" pitchFamily="34" charset="0"/>
              </a:endParaRPr>
            </a:p>
            <a:p>
              <a:r>
                <a:rPr lang="en-US" altLang="en-US" sz="1800" dirty="0" smtClean="0">
                  <a:solidFill>
                    <a:srgbClr val="4F81BD"/>
                  </a:solidFill>
                  <a:latin typeface="Arial" panose="020B0604020202020204" pitchFamily="34" charset="0"/>
                  <a:cs typeface="Arial" panose="020B0604020202020204" pitchFamily="34" charset="0"/>
                </a:rPr>
                <a:t>Build Factories</a:t>
              </a:r>
              <a:endParaRPr lang="en-US" altLang="en-US" sz="1800" dirty="0">
                <a:solidFill>
                  <a:srgbClr val="000000"/>
                </a:solidFill>
                <a:latin typeface="Arial" panose="020B0604020202020204" pitchFamily="34" charset="0"/>
                <a:cs typeface="Arial" panose="020B0604020202020204" pitchFamily="34" charset="0"/>
              </a:endParaRPr>
            </a:p>
            <a:p>
              <a:r>
                <a:rPr lang="en-US" altLang="en-US" sz="1800" dirty="0">
                  <a:solidFill>
                    <a:srgbClr val="4F81BD"/>
                  </a:solidFill>
                  <a:latin typeface="Arial" panose="020B0604020202020204" pitchFamily="34" charset="0"/>
                  <a:cs typeface="Arial" panose="020B0604020202020204" pitchFamily="34" charset="0"/>
                </a:rPr>
                <a:t>Hire </a:t>
              </a:r>
              <a:r>
                <a:rPr lang="en-US" altLang="en-US" sz="1800" dirty="0" smtClean="0">
                  <a:solidFill>
                    <a:srgbClr val="4F81BD"/>
                  </a:solidFill>
                  <a:latin typeface="Arial" panose="020B0604020202020204" pitchFamily="34" charset="0"/>
                  <a:cs typeface="Arial" panose="020B0604020202020204" pitchFamily="34" charset="0"/>
                </a:rPr>
                <a:t>Workers</a:t>
              </a:r>
              <a:endParaRPr lang="en-US" altLang="en-US" sz="1800" dirty="0">
                <a:solidFill>
                  <a:srgbClr val="000000"/>
                </a:solidFill>
                <a:latin typeface="Arial" panose="020B0604020202020204" pitchFamily="34" charset="0"/>
                <a:cs typeface="Arial" panose="020B0604020202020204" pitchFamily="34" charset="0"/>
              </a:endParaRPr>
            </a:p>
          </p:txBody>
        </p:sp>
        <p:sp>
          <p:nvSpPr>
            <p:cNvPr id="65545" name="Line 11"/>
            <p:cNvSpPr>
              <a:spLocks noChangeShapeType="1"/>
            </p:cNvSpPr>
            <p:nvPr/>
          </p:nvSpPr>
          <p:spPr bwMode="auto">
            <a:xfrm flipV="1">
              <a:off x="5435" y="4299"/>
              <a:ext cx="2151" cy="557"/>
            </a:xfrm>
            <a:prstGeom prst="line">
              <a:avLst/>
            </a:prstGeom>
            <a:noFill/>
            <a:ln w="25400">
              <a:solidFill>
                <a:srgbClr val="4F81BD"/>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65546" name="Line 10"/>
            <p:cNvSpPr>
              <a:spLocks noChangeShapeType="1"/>
            </p:cNvSpPr>
            <p:nvPr/>
          </p:nvSpPr>
          <p:spPr bwMode="auto">
            <a:xfrm>
              <a:off x="10762" y="4117"/>
              <a:ext cx="969" cy="1"/>
            </a:xfrm>
            <a:prstGeom prst="line">
              <a:avLst/>
            </a:prstGeom>
            <a:noFill/>
            <a:ln w="25400">
              <a:solidFill>
                <a:srgbClr val="4F81BD"/>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65547" name="Line 9"/>
            <p:cNvSpPr>
              <a:spLocks noChangeShapeType="1"/>
            </p:cNvSpPr>
            <p:nvPr/>
          </p:nvSpPr>
          <p:spPr bwMode="auto">
            <a:xfrm>
              <a:off x="5435" y="5414"/>
              <a:ext cx="2151" cy="719"/>
            </a:xfrm>
            <a:prstGeom prst="line">
              <a:avLst/>
            </a:prstGeom>
            <a:noFill/>
            <a:ln w="25400">
              <a:solidFill>
                <a:srgbClr val="C0504D"/>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65548" name="Text Box 7"/>
            <p:cNvSpPr txBox="1">
              <a:spLocks noChangeArrowheads="1"/>
            </p:cNvSpPr>
            <p:nvPr/>
          </p:nvSpPr>
          <p:spPr bwMode="auto">
            <a:xfrm>
              <a:off x="11775" y="3563"/>
              <a:ext cx="1530" cy="1064"/>
            </a:xfrm>
            <a:prstGeom prst="rect">
              <a:avLst/>
            </a:prstGeom>
            <a:solidFill>
              <a:srgbClr val="FFFFFF"/>
            </a:solidFill>
            <a:ln w="15875">
              <a:solidFill>
                <a:srgbClr val="4F81BD"/>
              </a:solidFill>
              <a:miter lim="800000"/>
              <a:headEnd/>
              <a:tailEnd/>
            </a:ln>
          </p:spPr>
          <p:txBody>
            <a:bodyPr lIns="0" tIns="0" rIns="0" bIns="0"/>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n-US" altLang="en-US" sz="1800" dirty="0">
                  <a:solidFill>
                    <a:srgbClr val="4F81BD"/>
                  </a:solidFill>
                  <a:latin typeface="Arial" panose="020B0604020202020204" pitchFamily="34" charset="0"/>
                  <a:cs typeface="Arial" panose="020B0604020202020204" pitchFamily="34" charset="0"/>
                </a:rPr>
                <a:t>Increase Output</a:t>
              </a:r>
              <a:endParaRPr lang="en-US" altLang="en-US" sz="1800" dirty="0">
                <a:solidFill>
                  <a:srgbClr val="000000"/>
                </a:solidFill>
                <a:latin typeface="Arial" panose="020B0604020202020204" pitchFamily="34" charset="0"/>
                <a:cs typeface="Arial" panose="020B0604020202020204" pitchFamily="34" charset="0"/>
              </a:endParaRPr>
            </a:p>
          </p:txBody>
        </p:sp>
        <p:sp>
          <p:nvSpPr>
            <p:cNvPr id="65549" name="Text Box 6"/>
            <p:cNvSpPr txBox="1">
              <a:spLocks noChangeArrowheads="1"/>
            </p:cNvSpPr>
            <p:nvPr/>
          </p:nvSpPr>
          <p:spPr bwMode="auto">
            <a:xfrm>
              <a:off x="5472" y="3469"/>
              <a:ext cx="1701" cy="924"/>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800" dirty="0">
                  <a:solidFill>
                    <a:srgbClr val="4F81BD"/>
                  </a:solidFill>
                  <a:latin typeface="Arial" panose="020B0604020202020204" pitchFamily="34" charset="0"/>
                  <a:cs typeface="Arial" panose="020B0604020202020204" pitchFamily="34" charset="0"/>
                </a:rPr>
                <a:t>Increase in Demand?</a:t>
              </a:r>
              <a:endParaRPr lang="en-US" altLang="en-US" sz="1800" dirty="0">
                <a:solidFill>
                  <a:srgbClr val="000000"/>
                </a:solidFill>
                <a:latin typeface="Arial" panose="020B0604020202020204" pitchFamily="34" charset="0"/>
                <a:cs typeface="Arial" panose="020B0604020202020204" pitchFamily="34" charset="0"/>
              </a:endParaRPr>
            </a:p>
          </p:txBody>
        </p:sp>
        <p:sp>
          <p:nvSpPr>
            <p:cNvPr id="65550" name="Text Box 5"/>
            <p:cNvSpPr txBox="1">
              <a:spLocks noChangeArrowheads="1"/>
            </p:cNvSpPr>
            <p:nvPr/>
          </p:nvSpPr>
          <p:spPr bwMode="auto">
            <a:xfrm>
              <a:off x="5472" y="5942"/>
              <a:ext cx="1329" cy="451"/>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800" dirty="0">
                  <a:solidFill>
                    <a:srgbClr val="C0504D"/>
                  </a:solidFill>
                  <a:latin typeface="Arial" panose="020B0604020202020204" pitchFamily="34" charset="0"/>
                  <a:cs typeface="Arial" panose="020B0604020202020204" pitchFamily="34" charset="0"/>
                </a:rPr>
                <a:t>Inflation?</a:t>
              </a:r>
              <a:endParaRPr lang="en-US" altLang="en-US" sz="1800" dirty="0">
                <a:solidFill>
                  <a:srgbClr val="000000"/>
                </a:solidFill>
                <a:latin typeface="Arial" panose="020B0604020202020204" pitchFamily="34" charset="0"/>
                <a:cs typeface="Arial" panose="020B0604020202020204" pitchFamily="34" charset="0"/>
              </a:endParaRPr>
            </a:p>
          </p:txBody>
        </p:sp>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a:xfrm>
            <a:off x="457200" y="0"/>
            <a:ext cx="8229600" cy="1527175"/>
          </a:xfrm>
        </p:spPr>
        <p:txBody>
          <a:bodyPr/>
          <a:lstStyle/>
          <a:p>
            <a:r>
              <a:rPr lang="en-US" altLang="en-US" dirty="0" smtClean="0">
                <a:latin typeface="Helvetica Neue" charset="0"/>
              </a:rPr>
              <a:t>Costs of Inflation</a:t>
            </a:r>
            <a:r>
              <a:rPr lang="en-US" dirty="0">
                <a:latin typeface="Arial" pitchFamily="-107" charset="0"/>
                <a:cs typeface="Arial" pitchFamily="-107" charset="0"/>
              </a:rPr>
              <a:t>—</a:t>
            </a:r>
            <a:r>
              <a:rPr lang="en-US" altLang="en-US" dirty="0" smtClean="0">
                <a:latin typeface="Helvetica Neue" charset="0"/>
              </a:rPr>
              <a:t>6 </a:t>
            </a:r>
          </a:p>
        </p:txBody>
      </p:sp>
      <p:sp>
        <p:nvSpPr>
          <p:cNvPr id="33795" name="Content Placeholder 2"/>
          <p:cNvSpPr>
            <a:spLocks noGrp="1"/>
          </p:cNvSpPr>
          <p:nvPr>
            <p:ph idx="1"/>
          </p:nvPr>
        </p:nvSpPr>
        <p:spPr>
          <a:xfrm>
            <a:off x="457200" y="1712912"/>
            <a:ext cx="8229600" cy="5145087"/>
          </a:xfrm>
        </p:spPr>
        <p:txBody>
          <a:bodyPr/>
          <a:lstStyle/>
          <a:p>
            <a:pPr eaLnBrk="1" hangingPunct="1"/>
            <a:r>
              <a:rPr lang="en-US" altLang="en-US" sz="3200" dirty="0" smtClean="0">
                <a:latin typeface="Arial" panose="020B0604020202020204" pitchFamily="34" charset="0"/>
              </a:rPr>
              <a:t>Tax distortions</a:t>
            </a:r>
          </a:p>
          <a:p>
            <a:pPr lvl="1" eaLnBrk="1" hangingPunct="1"/>
            <a:r>
              <a:rPr lang="en-US" altLang="en-US" sz="2800" dirty="0" smtClean="0">
                <a:latin typeface="Arial" panose="020B0604020202020204" pitchFamily="34" charset="0"/>
              </a:rPr>
              <a:t>Capital gains taxes are taxes on the gains realized by selling an asset for more than its purchase price</a:t>
            </a:r>
          </a:p>
          <a:p>
            <a:pPr lvl="1" eaLnBrk="1" hangingPunct="1"/>
            <a:r>
              <a:rPr lang="en-US" altLang="en-US" sz="2800" dirty="0" smtClean="0">
                <a:latin typeface="Arial" panose="020B0604020202020204" pitchFamily="34" charset="0"/>
              </a:rPr>
              <a:t>Problem: often, the price rises due to inflation rather than an increase in the value of the good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379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79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a:xfrm>
            <a:off x="457200" y="0"/>
            <a:ext cx="8229600" cy="1527175"/>
          </a:xfrm>
        </p:spPr>
        <p:txBody>
          <a:bodyPr/>
          <a:lstStyle/>
          <a:p>
            <a:r>
              <a:rPr lang="en-US" altLang="en-US" dirty="0" smtClean="0">
                <a:latin typeface="Helvetica Neue" charset="0"/>
              </a:rPr>
              <a:t>Costs of Inflation</a:t>
            </a:r>
            <a:r>
              <a:rPr lang="en-US" dirty="0">
                <a:latin typeface="Arial" pitchFamily="-107" charset="0"/>
                <a:cs typeface="Arial" pitchFamily="-107" charset="0"/>
              </a:rPr>
              <a:t>—</a:t>
            </a:r>
            <a:r>
              <a:rPr lang="en-US" altLang="en-US" dirty="0" smtClean="0">
                <a:latin typeface="Helvetica Neue" charset="0"/>
              </a:rPr>
              <a:t>7  </a:t>
            </a:r>
          </a:p>
        </p:txBody>
      </p:sp>
      <p:sp>
        <p:nvSpPr>
          <p:cNvPr id="33795" name="Content Placeholder 2"/>
          <p:cNvSpPr>
            <a:spLocks noGrp="1"/>
          </p:cNvSpPr>
          <p:nvPr>
            <p:ph idx="1"/>
          </p:nvPr>
        </p:nvSpPr>
        <p:spPr>
          <a:xfrm>
            <a:off x="457200" y="1712913"/>
            <a:ext cx="5626100" cy="4789487"/>
          </a:xfrm>
        </p:spPr>
        <p:txBody>
          <a:bodyPr/>
          <a:lstStyle/>
          <a:p>
            <a:pPr eaLnBrk="1" hangingPunct="1"/>
            <a:r>
              <a:rPr lang="en-US" altLang="en-US" sz="3200" dirty="0" smtClean="0">
                <a:latin typeface="Arial" panose="020B0604020202020204" pitchFamily="34" charset="0"/>
              </a:rPr>
              <a:t>Example</a:t>
            </a:r>
          </a:p>
          <a:p>
            <a:pPr lvl="1" eaLnBrk="1" hangingPunct="1"/>
            <a:r>
              <a:rPr lang="en-US" altLang="en-US" sz="2400" dirty="0" smtClean="0">
                <a:latin typeface="Arial" panose="020B0604020202020204" pitchFamily="34" charset="0"/>
              </a:rPr>
              <a:t>If you buy a house in 1980 for $80,000</a:t>
            </a:r>
          </a:p>
          <a:p>
            <a:pPr lvl="1" eaLnBrk="1" hangingPunct="1"/>
            <a:r>
              <a:rPr lang="en-US" altLang="en-US" sz="2400" dirty="0" smtClean="0">
                <a:latin typeface="Arial" panose="020B0604020202020204" pitchFamily="34" charset="0"/>
              </a:rPr>
              <a:t>and sell the house in 2012 for $230,000 </a:t>
            </a:r>
            <a:endParaRPr lang="en-US" altLang="en-US" sz="2400" dirty="0">
              <a:latin typeface="Arial" panose="020B0604020202020204" pitchFamily="34" charset="0"/>
            </a:endParaRPr>
          </a:p>
          <a:p>
            <a:pPr lvl="1" eaLnBrk="1" hangingPunct="1"/>
            <a:r>
              <a:rPr lang="en-US" altLang="en-US" sz="2400" dirty="0" smtClean="0">
                <a:latin typeface="Arial" panose="020B0604020202020204" pitchFamily="34" charset="0"/>
              </a:rPr>
              <a:t>Capital gains = $150,000 </a:t>
            </a:r>
          </a:p>
          <a:p>
            <a:pPr lvl="1" eaLnBrk="1" hangingPunct="1"/>
            <a:r>
              <a:rPr lang="en-US" altLang="en-US" sz="2400" dirty="0" smtClean="0">
                <a:latin typeface="Arial" panose="020B0604020202020204" pitchFamily="34" charset="0"/>
              </a:rPr>
              <a:t>You have to pay taxes on this $150,000</a:t>
            </a:r>
          </a:p>
          <a:p>
            <a:pPr lvl="1" eaLnBrk="1" hangingPunct="1"/>
            <a:r>
              <a:rPr lang="en-US" altLang="en-US" sz="2400" dirty="0" smtClean="0">
                <a:latin typeface="Arial" panose="020B0604020202020204" pitchFamily="34" charset="0"/>
              </a:rPr>
              <a:t>However, CPI rose from 80 to 230 in those years, so the real value of the house is the same!</a:t>
            </a:r>
          </a:p>
        </p:txBody>
      </p:sp>
      <p:pic>
        <p:nvPicPr>
          <p:cNvPr id="33796" name="Picture 4" descr="I:\DirkTextbookN\Jpegs(All)\Macro Ch19-33\ch13\04_PRINECOMA_CH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7803" y="3558832"/>
            <a:ext cx="2188997" cy="145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66758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379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79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79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79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79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a:xfrm>
            <a:off x="457200" y="0"/>
            <a:ext cx="8229600" cy="1527175"/>
          </a:xfrm>
        </p:spPr>
        <p:txBody>
          <a:bodyPr/>
          <a:lstStyle/>
          <a:p>
            <a:r>
              <a:rPr lang="en-US" altLang="en-US" dirty="0" smtClean="0">
                <a:latin typeface="Helvetica Neue" charset="0"/>
              </a:rPr>
              <a:t>Costs of Inflation</a:t>
            </a:r>
            <a:r>
              <a:rPr lang="en-US" dirty="0">
                <a:latin typeface="Arial" pitchFamily="-107" charset="0"/>
                <a:cs typeface="Arial" pitchFamily="-107" charset="0"/>
              </a:rPr>
              <a:t>—</a:t>
            </a:r>
            <a:r>
              <a:rPr lang="en-US" altLang="en-US" dirty="0" smtClean="0">
                <a:latin typeface="Helvetica Neue" charset="0"/>
              </a:rPr>
              <a:t>8</a:t>
            </a:r>
          </a:p>
        </p:txBody>
      </p:sp>
      <p:pic>
        <p:nvPicPr>
          <p:cNvPr id="69634" name="Picture 2" descr="TAB08"/>
          <p:cNvPicPr>
            <a:picLocks noChangeAspect="1" noChangeArrowheads="1"/>
          </p:cNvPicPr>
          <p:nvPr/>
        </p:nvPicPr>
        <p:blipFill>
          <a:blip r:embed="rId3"/>
          <a:srcRect b="3736"/>
          <a:stretch>
            <a:fillRect/>
          </a:stretch>
        </p:blipFill>
        <p:spPr bwMode="auto">
          <a:xfrm>
            <a:off x="345391" y="1772984"/>
            <a:ext cx="8453219" cy="4928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a:xfrm>
            <a:off x="457200" y="0"/>
            <a:ext cx="8229600" cy="1527175"/>
          </a:xfrm>
        </p:spPr>
        <p:txBody>
          <a:bodyPr/>
          <a:lstStyle/>
          <a:p>
            <a:r>
              <a:rPr lang="en-US" altLang="en-US" smtClean="0">
                <a:latin typeface="Helvetica Neue" charset="0"/>
              </a:rPr>
              <a:t>The Cause of Inflation</a:t>
            </a:r>
          </a:p>
        </p:txBody>
      </p:sp>
      <p:sp>
        <p:nvSpPr>
          <p:cNvPr id="35843" name="Content Placeholder 2"/>
          <p:cNvSpPr>
            <a:spLocks noGrp="1"/>
          </p:cNvSpPr>
          <p:nvPr>
            <p:ph idx="1"/>
          </p:nvPr>
        </p:nvSpPr>
        <p:spPr>
          <a:xfrm>
            <a:off x="457200" y="1712913"/>
            <a:ext cx="8229600" cy="4895850"/>
          </a:xfrm>
        </p:spPr>
        <p:txBody>
          <a:bodyPr/>
          <a:lstStyle/>
          <a:p>
            <a:pPr eaLnBrk="1" hangingPunct="1"/>
            <a:r>
              <a:rPr lang="en-US" altLang="en-US" sz="2800" dirty="0" smtClean="0">
                <a:latin typeface="Arial" panose="020B0604020202020204" pitchFamily="34" charset="0"/>
              </a:rPr>
              <a:t>No debate on the cause of inflation</a:t>
            </a:r>
          </a:p>
          <a:p>
            <a:pPr lvl="1" eaLnBrk="1" hangingPunct="1"/>
            <a:r>
              <a:rPr lang="en-US" altLang="en-US" sz="2400" dirty="0">
                <a:latin typeface="Arial" panose="020B0604020202020204" pitchFamily="34" charset="0"/>
              </a:rPr>
              <a:t>E</a:t>
            </a:r>
            <a:r>
              <a:rPr lang="en-US" altLang="en-US" sz="2400" dirty="0" smtClean="0">
                <a:latin typeface="Arial" panose="020B0604020202020204" pitchFamily="34" charset="0"/>
              </a:rPr>
              <a:t>xpansions in the nation’s</a:t>
            </a:r>
            <a:r>
              <a:rPr lang="en-US" altLang="ja-JP" sz="2400" dirty="0" smtClean="0">
                <a:latin typeface="Arial" panose="020B0604020202020204" pitchFamily="34" charset="0"/>
              </a:rPr>
              <a:t> money supply</a:t>
            </a:r>
          </a:p>
          <a:p>
            <a:pPr marL="457200" lvl="1" indent="0" eaLnBrk="1" hangingPunct="1">
              <a:buNone/>
            </a:pPr>
            <a:r>
              <a:rPr lang="en-US" altLang="en-US" sz="2400" dirty="0" smtClean="0">
                <a:latin typeface="Arial" panose="020B0604020202020204" pitchFamily="34" charset="0"/>
              </a:rPr>
              <a:t>Milton Friedman:</a:t>
            </a:r>
            <a:r>
              <a:rPr lang="ja-JP" altLang="en-US" sz="2400" dirty="0" smtClean="0">
                <a:latin typeface="Arial" panose="020B0604020202020204" pitchFamily="34" charset="0"/>
              </a:rPr>
              <a:t>“</a:t>
            </a:r>
            <a:r>
              <a:rPr lang="en-US" altLang="ja-JP" sz="2400" dirty="0" smtClean="0">
                <a:latin typeface="Arial" panose="020B0604020202020204" pitchFamily="34" charset="0"/>
              </a:rPr>
              <a:t>Inflation is always and everywhere a monetary phenomenon.</a:t>
            </a:r>
            <a:r>
              <a:rPr lang="ja-JP" altLang="en-US" sz="2400" dirty="0" smtClean="0">
                <a:latin typeface="Arial" panose="020B0604020202020204" pitchFamily="34" charset="0"/>
              </a:rPr>
              <a:t>”</a:t>
            </a:r>
            <a:endParaRPr lang="en-US" altLang="ja-JP" sz="2400" dirty="0" smtClean="0">
              <a:latin typeface="Arial" panose="020B0604020202020204" pitchFamily="34" charset="0"/>
            </a:endParaRPr>
          </a:p>
          <a:p>
            <a:pPr eaLnBrk="1" hangingPunct="1"/>
            <a:r>
              <a:rPr lang="en-US" altLang="en-US" sz="2800" dirty="0" smtClean="0">
                <a:latin typeface="Arial" panose="020B0604020202020204" pitchFamily="34" charset="0"/>
              </a:rPr>
              <a:t>However: </a:t>
            </a:r>
          </a:p>
          <a:p>
            <a:pPr lvl="1" eaLnBrk="1" hangingPunct="1"/>
            <a:r>
              <a:rPr lang="en-US" altLang="en-US" sz="2400" dirty="0" smtClean="0">
                <a:latin typeface="Arial" panose="020B0604020202020204" pitchFamily="34" charset="0"/>
              </a:rPr>
              <a:t>Not all price increases are caused by inflation</a:t>
            </a:r>
          </a:p>
          <a:p>
            <a:pPr lvl="1" eaLnBrk="1" hangingPunct="1"/>
            <a:r>
              <a:rPr lang="en-US" altLang="en-US" sz="2400" dirty="0" smtClean="0">
                <a:latin typeface="Arial" panose="020B0604020202020204" pitchFamily="34" charset="0"/>
              </a:rPr>
              <a:t>When the (relative) price of just one good rises, people sometimes call it inflation</a:t>
            </a:r>
          </a:p>
          <a:p>
            <a:pPr marL="0" indent="0" eaLnBrk="1" hangingPunct="1">
              <a:buNone/>
            </a:pPr>
            <a:endParaRPr lang="en-US" altLang="en-US" sz="2800" dirty="0" smtClean="0">
              <a:latin typeface="Helvetica Neue" charset="0"/>
            </a:endParaRPr>
          </a:p>
        </p:txBody>
      </p:sp>
      <p:pic>
        <p:nvPicPr>
          <p:cNvPr id="35844" name="Picture 4" descr="I:\DirkTextbookN\Jpegs(All)\Macro Ch19-33\ch08\12_PRINECOMA_CH0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6038" y="152400"/>
            <a:ext cx="1325562"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584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84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584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584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584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Equation of Exchange</a:t>
            </a:r>
            <a:r>
              <a:rPr lang="en-US" dirty="0">
                <a:latin typeface="Arial" pitchFamily="-107" charset="0"/>
                <a:cs typeface="Arial" pitchFamily="-107" charset="0"/>
              </a:rPr>
              <a:t>—</a:t>
            </a:r>
            <a:r>
              <a:rPr lang="en-US" dirty="0" smtClean="0"/>
              <a:t>1 </a:t>
            </a:r>
            <a:endParaRPr lang="en-US" dirty="0"/>
          </a:p>
        </p:txBody>
      </p:sp>
      <p:sp>
        <p:nvSpPr>
          <p:cNvPr id="3" name="Content Placeholder 2"/>
          <p:cNvSpPr>
            <a:spLocks noGrp="1"/>
          </p:cNvSpPr>
          <p:nvPr>
            <p:ph idx="1"/>
          </p:nvPr>
        </p:nvSpPr>
        <p:spPr/>
        <p:txBody>
          <a:bodyPr/>
          <a:lstStyle/>
          <a:p>
            <a:r>
              <a:rPr lang="en-US" dirty="0" smtClean="0"/>
              <a:t>Long-run </a:t>
            </a:r>
            <a:r>
              <a:rPr lang="en-US" dirty="0"/>
              <a:t>relationship between </a:t>
            </a:r>
            <a:r>
              <a:rPr lang="en-US" dirty="0" smtClean="0"/>
              <a:t>the price </a:t>
            </a:r>
            <a:r>
              <a:rPr lang="en-US" dirty="0"/>
              <a:t>level </a:t>
            </a:r>
            <a:r>
              <a:rPr lang="en-US" dirty="0" smtClean="0"/>
              <a:t>and the </a:t>
            </a:r>
            <a:r>
              <a:rPr lang="en-US" dirty="0"/>
              <a:t>quantity of </a:t>
            </a:r>
            <a:r>
              <a:rPr lang="en-US" dirty="0" smtClean="0"/>
              <a:t>money:</a:t>
            </a:r>
          </a:p>
          <a:p>
            <a:pPr marL="0" indent="0" algn="ctr">
              <a:buNone/>
            </a:pPr>
            <a:r>
              <a:rPr lang="en-US" dirty="0" smtClean="0"/>
              <a:t>M x V = P x Y</a:t>
            </a:r>
          </a:p>
          <a:p>
            <a:pPr lvl="1"/>
            <a:r>
              <a:rPr lang="en-US" dirty="0" smtClean="0"/>
              <a:t>M: quantity of money</a:t>
            </a:r>
          </a:p>
          <a:p>
            <a:pPr lvl="1"/>
            <a:r>
              <a:rPr lang="en-US" dirty="0" smtClean="0"/>
              <a:t>V: velocity of money</a:t>
            </a:r>
          </a:p>
          <a:p>
            <a:pPr lvl="1"/>
            <a:r>
              <a:rPr lang="en-US" dirty="0" smtClean="0"/>
              <a:t>P: price level</a:t>
            </a:r>
          </a:p>
          <a:p>
            <a:pPr lvl="1"/>
            <a:r>
              <a:rPr lang="en-US" dirty="0" smtClean="0"/>
              <a:t>Y: real GDP</a:t>
            </a:r>
            <a:endParaRPr lang="en-US" dirty="0"/>
          </a:p>
        </p:txBody>
      </p:sp>
    </p:spTree>
    <p:extLst>
      <p:ext uri="{BB962C8B-B14F-4D97-AF65-F5344CB8AC3E}">
        <p14:creationId xmlns:p14="http://schemas.microsoft.com/office/powerpoint/2010/main" val="2058025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Equation of Exchange</a:t>
            </a:r>
            <a:r>
              <a:rPr lang="en-US" dirty="0">
                <a:latin typeface="Arial" pitchFamily="-107" charset="0"/>
                <a:cs typeface="Arial" pitchFamily="-107" charset="0"/>
              </a:rPr>
              <a:t>—</a:t>
            </a:r>
            <a:r>
              <a:rPr lang="en-US" dirty="0" smtClean="0"/>
              <a:t>2 </a:t>
            </a:r>
            <a:endParaRPr lang="en-US" dirty="0"/>
          </a:p>
        </p:txBody>
      </p:sp>
      <p:sp>
        <p:nvSpPr>
          <p:cNvPr id="3" name="Content Placeholder 2"/>
          <p:cNvSpPr>
            <a:spLocks noGrp="1"/>
          </p:cNvSpPr>
          <p:nvPr>
            <p:ph idx="1"/>
          </p:nvPr>
        </p:nvSpPr>
        <p:spPr>
          <a:xfrm>
            <a:off x="457199" y="1713168"/>
            <a:ext cx="8686801" cy="4896248"/>
          </a:xfrm>
        </p:spPr>
        <p:txBody>
          <a:bodyPr/>
          <a:lstStyle/>
          <a:p>
            <a:r>
              <a:rPr lang="en-US" dirty="0" smtClean="0"/>
              <a:t>In growth rates: </a:t>
            </a:r>
          </a:p>
          <a:p>
            <a:pPr marL="0" indent="0" algn="ctr">
              <a:buNone/>
            </a:pPr>
            <a:r>
              <a:rPr lang="es-ES" dirty="0" smtClean="0"/>
              <a:t>%</a:t>
            </a:r>
            <a:r>
              <a:rPr lang="el-GR" dirty="0" smtClean="0">
                <a:solidFill>
                  <a:srgbClr val="231F20"/>
                </a:solidFill>
                <a:latin typeface="Verdana" panose="020B0604030504040204" pitchFamily="34" charset="0"/>
              </a:rPr>
              <a:t>Δ</a:t>
            </a:r>
            <a:r>
              <a:rPr lang="es-ES" dirty="0" smtClean="0"/>
              <a:t>M </a:t>
            </a:r>
            <a:r>
              <a:rPr lang="es-ES" dirty="0"/>
              <a:t>+ </a:t>
            </a:r>
            <a:r>
              <a:rPr lang="es-ES" dirty="0" smtClean="0"/>
              <a:t>%</a:t>
            </a:r>
            <a:r>
              <a:rPr lang="el-GR" dirty="0" smtClean="0">
                <a:solidFill>
                  <a:srgbClr val="231F20"/>
                </a:solidFill>
                <a:latin typeface="Verdana" panose="020B0604030504040204" pitchFamily="34" charset="0"/>
              </a:rPr>
              <a:t>Δ</a:t>
            </a:r>
            <a:r>
              <a:rPr lang="es-ES" dirty="0" smtClean="0"/>
              <a:t>V =%</a:t>
            </a:r>
            <a:r>
              <a:rPr lang="el-GR" dirty="0" smtClean="0">
                <a:solidFill>
                  <a:srgbClr val="231F20"/>
                </a:solidFill>
                <a:latin typeface="Verdana" panose="020B0604030504040204" pitchFamily="34" charset="0"/>
              </a:rPr>
              <a:t>Δ</a:t>
            </a:r>
            <a:r>
              <a:rPr lang="es-ES" dirty="0" smtClean="0"/>
              <a:t>P </a:t>
            </a:r>
            <a:r>
              <a:rPr lang="es-ES" dirty="0"/>
              <a:t>+ </a:t>
            </a:r>
            <a:r>
              <a:rPr lang="es-ES" dirty="0" smtClean="0"/>
              <a:t>%</a:t>
            </a:r>
            <a:r>
              <a:rPr lang="el-GR" dirty="0" smtClean="0">
                <a:solidFill>
                  <a:srgbClr val="231F20"/>
                </a:solidFill>
                <a:latin typeface="Verdana" panose="020B0604030504040204" pitchFamily="34" charset="0"/>
              </a:rPr>
              <a:t>Δ</a:t>
            </a:r>
            <a:r>
              <a:rPr lang="es-ES" dirty="0" smtClean="0"/>
              <a:t>Y</a:t>
            </a:r>
            <a:endParaRPr lang="en-US" dirty="0" smtClean="0"/>
          </a:p>
          <a:p>
            <a:pPr lvl="1"/>
            <a:r>
              <a:rPr lang="en-US" dirty="0" smtClean="0"/>
              <a:t>where </a:t>
            </a:r>
            <a:r>
              <a:rPr lang="el-GR" dirty="0" smtClean="0">
                <a:solidFill>
                  <a:srgbClr val="231F20"/>
                </a:solidFill>
                <a:latin typeface="Verdana" panose="020B0604030504040204" pitchFamily="34" charset="0"/>
              </a:rPr>
              <a:t>Δ</a:t>
            </a:r>
            <a:r>
              <a:rPr lang="es-ES" dirty="0"/>
              <a:t> </a:t>
            </a:r>
            <a:r>
              <a:rPr lang="en-US" dirty="0" smtClean="0"/>
              <a:t>represents “change”</a:t>
            </a:r>
          </a:p>
          <a:p>
            <a:pPr lvl="1"/>
            <a:r>
              <a:rPr lang="en-US" dirty="0" smtClean="0">
                <a:solidFill>
                  <a:srgbClr val="231F20"/>
                </a:solidFill>
                <a:latin typeface="Verdana" panose="020B0604030504040204" pitchFamily="34" charset="0"/>
              </a:rPr>
              <a:t>and %</a:t>
            </a:r>
            <a:r>
              <a:rPr lang="el-GR" dirty="0" smtClean="0">
                <a:solidFill>
                  <a:srgbClr val="231F20"/>
                </a:solidFill>
                <a:latin typeface="Verdana" panose="020B0604030504040204" pitchFamily="34" charset="0"/>
              </a:rPr>
              <a:t>Δ</a:t>
            </a:r>
            <a:r>
              <a:rPr lang="en-US" dirty="0" smtClean="0">
                <a:solidFill>
                  <a:srgbClr val="231F20"/>
                </a:solidFill>
                <a:latin typeface="Verdana" panose="020B0604030504040204" pitchFamily="34" charset="0"/>
              </a:rPr>
              <a:t> represents “percent change”</a:t>
            </a:r>
          </a:p>
          <a:p>
            <a:r>
              <a:rPr lang="en-US" dirty="0" smtClean="0"/>
              <a:t>Assuming constant velocity of money,</a:t>
            </a:r>
          </a:p>
          <a:p>
            <a:pPr lvl="1"/>
            <a:r>
              <a:rPr lang="en-US" dirty="0" smtClean="0"/>
              <a:t>%</a:t>
            </a:r>
            <a:r>
              <a:rPr lang="en-US" dirty="0" smtClean="0">
                <a:solidFill>
                  <a:srgbClr val="231F20"/>
                </a:solidFill>
                <a:latin typeface="Verdana" panose="020B0604030504040204" pitchFamily="34" charset="0"/>
              </a:rPr>
              <a:t>Δ</a:t>
            </a:r>
            <a:r>
              <a:rPr lang="en-US" dirty="0" smtClean="0"/>
              <a:t>P &gt; 0 if %</a:t>
            </a:r>
            <a:r>
              <a:rPr lang="en-US" dirty="0" smtClean="0">
                <a:solidFill>
                  <a:srgbClr val="231F20"/>
                </a:solidFill>
                <a:latin typeface="Verdana" panose="020B0604030504040204" pitchFamily="34" charset="0"/>
              </a:rPr>
              <a:t>Δ</a:t>
            </a:r>
            <a:r>
              <a:rPr lang="en-US" dirty="0" smtClean="0"/>
              <a:t>M &gt; %</a:t>
            </a:r>
            <a:r>
              <a:rPr lang="en-US" dirty="0" smtClean="0">
                <a:solidFill>
                  <a:srgbClr val="231F20"/>
                </a:solidFill>
                <a:latin typeface="Verdana" panose="020B0604030504040204" pitchFamily="34" charset="0"/>
              </a:rPr>
              <a:t>Δ</a:t>
            </a:r>
            <a:r>
              <a:rPr lang="en-US" dirty="0" smtClean="0"/>
              <a:t>Y</a:t>
            </a:r>
          </a:p>
          <a:p>
            <a:pPr lvl="1"/>
            <a:r>
              <a:rPr lang="en-US" dirty="0" smtClean="0"/>
              <a:t>%</a:t>
            </a:r>
            <a:r>
              <a:rPr lang="en-US" dirty="0" smtClean="0">
                <a:solidFill>
                  <a:srgbClr val="231F20"/>
                </a:solidFill>
                <a:latin typeface="Verdana" panose="020B0604030504040204" pitchFamily="34" charset="0"/>
              </a:rPr>
              <a:t>Δ</a:t>
            </a:r>
            <a:r>
              <a:rPr lang="en-US" dirty="0" smtClean="0"/>
              <a:t>P &lt; 0 if %</a:t>
            </a:r>
            <a:r>
              <a:rPr lang="en-US" dirty="0" smtClean="0">
                <a:solidFill>
                  <a:srgbClr val="231F20"/>
                </a:solidFill>
                <a:latin typeface="Verdana" panose="020B0604030504040204" pitchFamily="34" charset="0"/>
              </a:rPr>
              <a:t>Δ</a:t>
            </a:r>
            <a:r>
              <a:rPr lang="en-US" dirty="0" smtClean="0"/>
              <a:t>Y &gt; %</a:t>
            </a:r>
            <a:r>
              <a:rPr lang="en-US" dirty="0" smtClean="0">
                <a:solidFill>
                  <a:srgbClr val="231F20"/>
                </a:solidFill>
                <a:latin typeface="Verdana" panose="020B0604030504040204" pitchFamily="34" charset="0"/>
              </a:rPr>
              <a:t>Δ</a:t>
            </a:r>
            <a:r>
              <a:rPr lang="en-US" dirty="0" smtClean="0"/>
              <a:t>M </a:t>
            </a:r>
            <a:endParaRPr lang="en-US" dirty="0" smtClean="0">
              <a:solidFill>
                <a:srgbClr val="231F20"/>
              </a:solidFill>
              <a:latin typeface="Verdana" panose="020B0604030504040204" pitchFamily="34" charset="0"/>
            </a:endParaRPr>
          </a:p>
          <a:p>
            <a:pPr lvl="1"/>
            <a:r>
              <a:rPr lang="en-US" dirty="0" smtClean="0"/>
              <a:t>%</a:t>
            </a:r>
            <a:r>
              <a:rPr lang="en-US" dirty="0" smtClean="0">
                <a:solidFill>
                  <a:srgbClr val="231F20"/>
                </a:solidFill>
                <a:latin typeface="Verdana" panose="020B0604030504040204" pitchFamily="34" charset="0"/>
              </a:rPr>
              <a:t>Δ</a:t>
            </a:r>
            <a:r>
              <a:rPr lang="en-US" dirty="0" smtClean="0"/>
              <a:t>P = 0 if </a:t>
            </a:r>
            <a:r>
              <a:rPr lang="es-ES" dirty="0" smtClean="0"/>
              <a:t>%</a:t>
            </a:r>
            <a:r>
              <a:rPr lang="el-GR" dirty="0">
                <a:solidFill>
                  <a:srgbClr val="231F20"/>
                </a:solidFill>
                <a:latin typeface="Verdana" panose="020B0604030504040204" pitchFamily="34" charset="0"/>
              </a:rPr>
              <a:t>Δ</a:t>
            </a:r>
            <a:r>
              <a:rPr lang="es-ES" dirty="0"/>
              <a:t>M </a:t>
            </a:r>
            <a:r>
              <a:rPr lang="es-ES" dirty="0" smtClean="0"/>
              <a:t>= </a:t>
            </a:r>
            <a:r>
              <a:rPr lang="es-ES" dirty="0"/>
              <a:t>%</a:t>
            </a:r>
            <a:r>
              <a:rPr lang="el-GR" dirty="0">
                <a:solidFill>
                  <a:srgbClr val="231F20"/>
                </a:solidFill>
                <a:latin typeface="Verdana" panose="020B0604030504040204" pitchFamily="34" charset="0"/>
              </a:rPr>
              <a:t>Δ</a:t>
            </a:r>
            <a:r>
              <a:rPr lang="es-ES" dirty="0"/>
              <a:t>Y</a:t>
            </a:r>
            <a:endParaRPr lang="en-US" dirty="0">
              <a:solidFill>
                <a:srgbClr val="231F20"/>
              </a:solidFill>
              <a:latin typeface="Verdana" panose="020B0604030504040204" pitchFamily="34" charset="0"/>
            </a:endParaRPr>
          </a:p>
          <a:p>
            <a:endParaRPr lang="en-US" dirty="0" smtClean="0">
              <a:solidFill>
                <a:srgbClr val="231F20"/>
              </a:solidFill>
              <a:latin typeface="Verdana" panose="020B0604030504040204" pitchFamily="34" charset="0"/>
            </a:endParaRPr>
          </a:p>
        </p:txBody>
      </p:sp>
    </p:spTree>
    <p:extLst>
      <p:ext uri="{BB962C8B-B14F-4D97-AF65-F5344CB8AC3E}">
        <p14:creationId xmlns:p14="http://schemas.microsoft.com/office/powerpoint/2010/main" val="585620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a:xfrm>
            <a:off x="457200" y="0"/>
            <a:ext cx="8229600" cy="1527175"/>
          </a:xfrm>
        </p:spPr>
        <p:txBody>
          <a:bodyPr/>
          <a:lstStyle/>
          <a:p>
            <a:r>
              <a:rPr lang="en-US" altLang="en-US" smtClean="0">
                <a:latin typeface="Helvetica Neue" charset="0"/>
              </a:rPr>
              <a:t>Using the CPI to Compare Dollar Values across Time</a:t>
            </a:r>
          </a:p>
        </p:txBody>
      </p:sp>
      <p:sp>
        <p:nvSpPr>
          <p:cNvPr id="36867" name="Content Placeholder 2"/>
          <p:cNvSpPr>
            <a:spLocks noGrp="1"/>
          </p:cNvSpPr>
          <p:nvPr>
            <p:ph idx="1"/>
          </p:nvPr>
        </p:nvSpPr>
        <p:spPr>
          <a:xfrm>
            <a:off x="457200" y="1712913"/>
            <a:ext cx="8229600" cy="4895850"/>
          </a:xfrm>
        </p:spPr>
        <p:txBody>
          <a:bodyPr/>
          <a:lstStyle/>
          <a:p>
            <a:pPr eaLnBrk="1" hangingPunct="1"/>
            <a:r>
              <a:rPr lang="en-US" altLang="en-US" sz="2800" dirty="0" smtClean="0">
                <a:latin typeface="Arial" panose="020B0604020202020204" pitchFamily="34" charset="0"/>
              </a:rPr>
              <a:t>Prices from different time periods can be misleading.</a:t>
            </a:r>
          </a:p>
          <a:p>
            <a:pPr lvl="1" eaLnBrk="1" hangingPunct="1"/>
            <a:r>
              <a:rPr lang="en-US" altLang="en-US" sz="2400" dirty="0" smtClean="0">
                <a:latin typeface="Arial" panose="020B0604020202020204" pitchFamily="34" charset="0"/>
              </a:rPr>
              <a:t>In 1924, you could buy a fully constructed house for $1,969.</a:t>
            </a:r>
          </a:p>
          <a:p>
            <a:pPr lvl="1" eaLnBrk="1" hangingPunct="1"/>
            <a:r>
              <a:rPr lang="en-US" altLang="en-US" sz="2400" dirty="0" smtClean="0">
                <a:latin typeface="Arial" panose="020B0604020202020204" pitchFamily="34" charset="0"/>
              </a:rPr>
              <a:t>To compare prices over time, we can transform past prices into a </a:t>
            </a:r>
            <a:r>
              <a:rPr lang="en-US" altLang="ja-JP" sz="2400" dirty="0" smtClean="0">
                <a:latin typeface="Arial" panose="020B0604020202020204" pitchFamily="34" charset="0"/>
              </a:rPr>
              <a:t>price in today’s dollars,</a:t>
            </a:r>
            <a:endParaRPr lang="en-US" altLang="en-US" sz="2000" dirty="0" smtClean="0">
              <a:latin typeface="Arial" panose="020B0604020202020204" pitchFamily="34" charset="0"/>
            </a:endParaRPr>
          </a:p>
        </p:txBody>
      </p:sp>
      <p:graphicFrame>
        <p:nvGraphicFramePr>
          <p:cNvPr id="36868" name="Object 4"/>
          <p:cNvGraphicFramePr>
            <a:graphicFrameLocks noChangeAspect="1"/>
          </p:cNvGraphicFramePr>
          <p:nvPr>
            <p:extLst>
              <p:ext uri="{D42A27DB-BD31-4B8C-83A1-F6EECF244321}">
                <p14:modId xmlns:p14="http://schemas.microsoft.com/office/powerpoint/2010/main" val="1820920544"/>
              </p:ext>
            </p:extLst>
          </p:nvPr>
        </p:nvGraphicFramePr>
        <p:xfrm>
          <a:off x="457200" y="4374243"/>
          <a:ext cx="7756525" cy="984250"/>
        </p:xfrm>
        <a:graphic>
          <a:graphicData uri="http://schemas.openxmlformats.org/presentationml/2006/ole">
            <mc:AlternateContent xmlns:mc="http://schemas.openxmlformats.org/markup-compatibility/2006">
              <mc:Choice xmlns:v="urn:schemas-microsoft-com:vml" Requires="v">
                <p:oleObj spid="_x0000_s73838" name="Equation" r:id="rId4" imgW="2971800" imgH="393480" progId="Equation.3">
                  <p:embed/>
                </p:oleObj>
              </mc:Choice>
              <mc:Fallback>
                <p:oleObj name="Equation" r:id="rId4" imgW="2971800" imgH="393480" progId="Equation.3">
                  <p:embed/>
                  <p:pic>
                    <p:nvPicPr>
                      <p:cNvPr id="0" name="Picture 9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4374243"/>
                        <a:ext cx="7756525" cy="984250"/>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rgbClr val="808080">
                                  <a:alpha val="74997"/>
                                </a:srgbClr>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a:xfrm>
            <a:off x="457200" y="0"/>
            <a:ext cx="8229600" cy="1527175"/>
          </a:xfrm>
        </p:spPr>
        <p:txBody>
          <a:bodyPr/>
          <a:lstStyle/>
          <a:p>
            <a:r>
              <a:rPr lang="en-US" altLang="en-US" smtClean="0">
                <a:latin typeface="Helvetica Neue" charset="0"/>
              </a:rPr>
              <a:t>Conclusion</a:t>
            </a:r>
          </a:p>
        </p:txBody>
      </p:sp>
      <p:sp>
        <p:nvSpPr>
          <p:cNvPr id="77826" name="Content Placeholder 2"/>
          <p:cNvSpPr>
            <a:spLocks noGrp="1"/>
          </p:cNvSpPr>
          <p:nvPr>
            <p:ph idx="1"/>
          </p:nvPr>
        </p:nvSpPr>
        <p:spPr>
          <a:xfrm>
            <a:off x="457200" y="1712912"/>
            <a:ext cx="8686800" cy="5145087"/>
          </a:xfrm>
        </p:spPr>
        <p:txBody>
          <a:bodyPr/>
          <a:lstStyle/>
          <a:p>
            <a:pPr eaLnBrk="1" hangingPunct="1"/>
            <a:r>
              <a:rPr lang="en-US" altLang="en-US" sz="2800" dirty="0" smtClean="0">
                <a:latin typeface="Arial" panose="020B0604020202020204" pitchFamily="34" charset="0"/>
              </a:rPr>
              <a:t>CPI is the foundation of inflation calculations</a:t>
            </a:r>
            <a:endParaRPr lang="en-US" altLang="en-US" sz="2400" dirty="0" smtClean="0">
              <a:latin typeface="Arial" panose="020B0604020202020204" pitchFamily="34" charset="0"/>
            </a:endParaRPr>
          </a:p>
          <a:p>
            <a:pPr lvl="1" eaLnBrk="1" hangingPunct="1"/>
            <a:r>
              <a:rPr lang="en-US" altLang="en-US" sz="2400" dirty="0">
                <a:latin typeface="Helvetica Neue" charset="0"/>
              </a:rPr>
              <a:t>C</a:t>
            </a:r>
            <a:r>
              <a:rPr lang="en-US" altLang="en-US" sz="2400" dirty="0" smtClean="0">
                <a:latin typeface="Helvetica Neue" charset="0"/>
              </a:rPr>
              <a:t>omputation can be difficult because the </a:t>
            </a:r>
            <a:r>
              <a:rPr lang="en-US" altLang="en-US" sz="2400" smtClean="0">
                <a:latin typeface="Helvetica Neue" charset="0"/>
              </a:rPr>
              <a:t>typical </a:t>
            </a:r>
            <a:r>
              <a:rPr lang="en-US" altLang="ja-JP" sz="2400" smtClean="0">
                <a:latin typeface="Helvetica Neue" charset="0"/>
              </a:rPr>
              <a:t>basket </a:t>
            </a:r>
            <a:r>
              <a:rPr lang="en-US" altLang="ja-JP" sz="2400" dirty="0" smtClean="0">
                <a:latin typeface="Helvetica Neue" charset="0"/>
              </a:rPr>
              <a:t>of consumer goods changes over time</a:t>
            </a:r>
          </a:p>
          <a:p>
            <a:pPr lvl="1" eaLnBrk="1" hangingPunct="1"/>
            <a:r>
              <a:rPr lang="en-US" altLang="ja-JP" sz="2400" dirty="0" smtClean="0">
                <a:latin typeface="Helvetica Neue" charset="0"/>
              </a:rPr>
              <a:t>The BLS tries to adjust for this</a:t>
            </a:r>
          </a:p>
          <a:p>
            <a:pPr eaLnBrk="1" hangingPunct="1"/>
            <a:r>
              <a:rPr lang="en-US" altLang="en-US" sz="2800" dirty="0" smtClean="0">
                <a:latin typeface="Arial" panose="020B0604020202020204" pitchFamily="34" charset="0"/>
              </a:rPr>
              <a:t>The macroeconomic costs of continued price rises include </a:t>
            </a:r>
          </a:p>
          <a:p>
            <a:pPr lvl="1" eaLnBrk="1" hangingPunct="1"/>
            <a:r>
              <a:rPr lang="en-US" altLang="en-US" sz="2400" dirty="0" smtClean="0">
                <a:latin typeface="Arial" panose="020B0604020202020204" pitchFamily="34" charset="0"/>
              </a:rPr>
              <a:t>future price level uncertainty</a:t>
            </a:r>
          </a:p>
          <a:p>
            <a:pPr lvl="1" eaLnBrk="1" hangingPunct="1"/>
            <a:r>
              <a:rPr lang="en-US" altLang="en-US" sz="2400" dirty="0" smtClean="0">
                <a:latin typeface="Arial" panose="020B0604020202020204" pitchFamily="34" charset="0"/>
              </a:rPr>
              <a:t>signal extraction problems</a:t>
            </a:r>
          </a:p>
          <a:p>
            <a:pPr lvl="1" eaLnBrk="1" hangingPunct="1"/>
            <a:r>
              <a:rPr lang="en-US" altLang="en-US" sz="2400" dirty="0" smtClean="0">
                <a:latin typeface="Arial" panose="020B0604020202020204" pitchFamily="34" charset="0"/>
              </a:rPr>
              <a:t>menu costs</a:t>
            </a:r>
          </a:p>
          <a:p>
            <a:pPr lvl="1" eaLnBrk="1" hangingPunct="1"/>
            <a:r>
              <a:rPr lang="en-US" altLang="en-US" sz="2400" dirty="0" smtClean="0">
                <a:latin typeface="Arial" panose="020B0604020202020204" pitchFamily="34" charset="0"/>
              </a:rPr>
              <a:t>money illusion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457200" y="0"/>
            <a:ext cx="8229600" cy="1527175"/>
          </a:xfrm>
        </p:spPr>
        <p:txBody>
          <a:bodyPr/>
          <a:lstStyle/>
          <a:p>
            <a:r>
              <a:rPr lang="en-US" altLang="en-US" dirty="0" smtClean="0">
                <a:latin typeface="Helvetica Neue" charset="0"/>
              </a:rPr>
              <a:t>Inflation</a:t>
            </a:r>
            <a:r>
              <a:rPr lang="en-US" dirty="0">
                <a:latin typeface="Arial" pitchFamily="-107" charset="0"/>
                <a:cs typeface="Arial" pitchFamily="-107" charset="0"/>
              </a:rPr>
              <a:t>—</a:t>
            </a:r>
            <a:r>
              <a:rPr lang="en-US" altLang="en-US" dirty="0" smtClean="0">
                <a:latin typeface="Helvetica Neue" charset="0"/>
              </a:rPr>
              <a:t>1 </a:t>
            </a:r>
          </a:p>
        </p:txBody>
      </p:sp>
      <p:sp>
        <p:nvSpPr>
          <p:cNvPr id="16386" name="Content Placeholder 2"/>
          <p:cNvSpPr>
            <a:spLocks noGrp="1"/>
          </p:cNvSpPr>
          <p:nvPr>
            <p:ph idx="1"/>
          </p:nvPr>
        </p:nvSpPr>
        <p:spPr>
          <a:xfrm>
            <a:off x="457200" y="1712913"/>
            <a:ext cx="8229600" cy="4895850"/>
          </a:xfrm>
        </p:spPr>
        <p:txBody>
          <a:bodyPr/>
          <a:lstStyle/>
          <a:p>
            <a:pPr eaLnBrk="1" hangingPunct="1"/>
            <a:r>
              <a:rPr lang="en-US" altLang="en-US" sz="3200" dirty="0" smtClean="0">
                <a:latin typeface="Arial" panose="020B0604020202020204" pitchFamily="34" charset="0"/>
              </a:rPr>
              <a:t>Inflation</a:t>
            </a:r>
          </a:p>
          <a:p>
            <a:pPr lvl="1" eaLnBrk="1" hangingPunct="1"/>
            <a:r>
              <a:rPr lang="en-US" altLang="en-US" sz="2800" dirty="0" smtClean="0">
                <a:latin typeface="Arial" panose="020B0604020202020204" pitchFamily="34" charset="0"/>
              </a:rPr>
              <a:t>General increase in the price level</a:t>
            </a:r>
          </a:p>
          <a:p>
            <a:pPr lvl="1" eaLnBrk="1" hangingPunct="1"/>
            <a:r>
              <a:rPr lang="en-US" altLang="en-US" sz="2800" dirty="0" smtClean="0">
                <a:latin typeface="Arial" panose="020B0604020202020204" pitchFamily="34" charset="0"/>
              </a:rPr>
              <a:t>Measured as the average price level growth rate</a:t>
            </a:r>
          </a:p>
          <a:p>
            <a:pPr marL="457200" lvl="1" indent="0" eaLnBrk="1" hangingPunct="1">
              <a:buNone/>
            </a:pPr>
            <a:r>
              <a:rPr lang="en-US" altLang="en-US" sz="2800" dirty="0" smtClean="0">
                <a:latin typeface="Arial" panose="020B0604020202020204" pitchFamily="34" charset="0"/>
              </a:rPr>
              <a:t>Deflation: fall in the price level</a:t>
            </a:r>
          </a:p>
          <a:p>
            <a:pPr eaLnBrk="1" hangingPunct="1"/>
            <a:r>
              <a:rPr lang="en-US" altLang="en-US" sz="3200" dirty="0" smtClean="0">
                <a:latin typeface="Helvetica Neue" charset="0"/>
              </a:rPr>
              <a:t>Why is inflation </a:t>
            </a:r>
            <a:r>
              <a:rPr lang="en-US" altLang="en-US" sz="3200" b="1" dirty="0" smtClean="0">
                <a:solidFill>
                  <a:schemeClr val="accent6"/>
                </a:solidFill>
                <a:latin typeface="Helvetica Neue" charset="0"/>
              </a:rPr>
              <a:t>problematic</a:t>
            </a:r>
            <a:r>
              <a:rPr lang="en-US" altLang="en-US" sz="3200" dirty="0" smtClean="0">
                <a:latin typeface="Helvetica Neue" charset="0"/>
              </a:rPr>
              <a:t>?</a:t>
            </a:r>
          </a:p>
          <a:p>
            <a:pPr lvl="1" eaLnBrk="1" hangingPunct="1"/>
            <a:r>
              <a:rPr lang="en-US" altLang="en-US" sz="2800" b="1" dirty="0" smtClean="0">
                <a:solidFill>
                  <a:schemeClr val="accent6"/>
                </a:solidFill>
                <a:latin typeface="Helvetica Neue" charset="0"/>
              </a:rPr>
              <a:t>Uncertainty</a:t>
            </a:r>
            <a:r>
              <a:rPr lang="en-US" altLang="en-US" sz="2800" dirty="0" smtClean="0">
                <a:latin typeface="Helvetica Neue" charset="0"/>
              </a:rPr>
              <a:t> about price changes </a:t>
            </a:r>
          </a:p>
          <a:p>
            <a:pPr lvl="1" eaLnBrk="1" hangingPunct="1"/>
            <a:r>
              <a:rPr lang="en-US" altLang="en-US" sz="2800" b="1" dirty="0" smtClean="0">
                <a:solidFill>
                  <a:schemeClr val="accent6"/>
                </a:solidFill>
                <a:latin typeface="Helvetica Neue" charset="0"/>
              </a:rPr>
              <a:t>Long-term wages and contracts </a:t>
            </a:r>
            <a:r>
              <a:rPr lang="en-US" altLang="en-US" sz="2800" dirty="0" smtClean="0">
                <a:latin typeface="Helvetica Neue" charset="0"/>
              </a:rPr>
              <a:t>difficult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8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38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I:\DirkTextbookN\Jpegs(All)\Macro Ch19-33\ch08\01_PRINECOMA_CH0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4586" y="3547872"/>
            <a:ext cx="2409413" cy="3310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3" name="Title 1"/>
          <p:cNvSpPr>
            <a:spLocks noGrp="1"/>
          </p:cNvSpPr>
          <p:nvPr>
            <p:ph type="title"/>
          </p:nvPr>
        </p:nvSpPr>
        <p:spPr>
          <a:xfrm>
            <a:off x="457200" y="0"/>
            <a:ext cx="8229600" cy="1527175"/>
          </a:xfrm>
        </p:spPr>
        <p:txBody>
          <a:bodyPr/>
          <a:lstStyle/>
          <a:p>
            <a:r>
              <a:rPr lang="en-US" altLang="en-US" smtClean="0">
                <a:latin typeface="Helvetica Neue" charset="0"/>
              </a:rPr>
              <a:t>Consumer Price Index</a:t>
            </a:r>
          </a:p>
        </p:txBody>
      </p:sp>
      <p:sp>
        <p:nvSpPr>
          <p:cNvPr id="9219" name="Content Placeholder 2"/>
          <p:cNvSpPr>
            <a:spLocks noGrp="1"/>
          </p:cNvSpPr>
          <p:nvPr>
            <p:ph idx="1"/>
          </p:nvPr>
        </p:nvSpPr>
        <p:spPr>
          <a:xfrm>
            <a:off x="457200" y="1712913"/>
            <a:ext cx="8229600" cy="4895850"/>
          </a:xfrm>
        </p:spPr>
        <p:txBody>
          <a:bodyPr/>
          <a:lstStyle/>
          <a:p>
            <a:pPr eaLnBrk="1" hangingPunct="1"/>
            <a:r>
              <a:rPr lang="en-US" altLang="en-US" sz="2800" dirty="0" smtClean="0">
                <a:latin typeface="Arial" panose="020B0604020202020204" pitchFamily="34" charset="0"/>
              </a:rPr>
              <a:t>Consumer Price Index (CPI)</a:t>
            </a:r>
          </a:p>
          <a:p>
            <a:pPr lvl="1" eaLnBrk="1" hangingPunct="1"/>
            <a:r>
              <a:rPr lang="en-US" altLang="en-US" sz="2400" dirty="0" smtClean="0">
                <a:latin typeface="Arial" panose="020B0604020202020204" pitchFamily="34" charset="0"/>
              </a:rPr>
              <a:t>A measure of the price level based on the consumption pattern of a typical consumer</a:t>
            </a:r>
          </a:p>
          <a:p>
            <a:pPr lvl="1" eaLnBrk="1" hangingPunct="1"/>
            <a:r>
              <a:rPr lang="en-US" altLang="en-US" sz="2400" dirty="0" smtClean="0">
                <a:latin typeface="Arial" panose="020B0604020202020204" pitchFamily="34" charset="0"/>
              </a:rPr>
              <a:t>Goal: measure the cost of living</a:t>
            </a:r>
          </a:p>
          <a:p>
            <a:pPr eaLnBrk="1" hangingPunct="1"/>
            <a:r>
              <a:rPr lang="en-US" altLang="en-US" sz="2800" dirty="0" smtClean="0">
                <a:latin typeface="Arial" panose="020B0604020202020204" pitchFamily="34" charset="0"/>
              </a:rPr>
              <a:t>Bureau of Labor Statistics (BLS)</a:t>
            </a:r>
          </a:p>
          <a:p>
            <a:pPr lvl="1" eaLnBrk="1" hangingPunct="1"/>
            <a:r>
              <a:rPr lang="en-US" altLang="en-US" sz="2400" dirty="0" smtClean="0">
                <a:latin typeface="Arial" panose="020B0604020202020204" pitchFamily="34" charset="0"/>
              </a:rPr>
              <a:t>The government agency that reports inflation and unemployment data</a:t>
            </a:r>
          </a:p>
          <a:p>
            <a:pPr lvl="1" eaLnBrk="1" hangingPunct="1"/>
            <a:r>
              <a:rPr lang="en-US" altLang="en-US" sz="2400" dirty="0" smtClean="0">
                <a:latin typeface="Arial" panose="020B0604020202020204" pitchFamily="34" charset="0"/>
              </a:rPr>
              <a:t>Determines how much </a:t>
            </a:r>
            <a:r>
              <a:rPr lang="ja-JP" altLang="en-US" sz="2400" dirty="0" smtClean="0">
                <a:latin typeface="Arial" panose="020B0604020202020204" pitchFamily="34" charset="0"/>
              </a:rPr>
              <a:t>“</a:t>
            </a:r>
            <a:r>
              <a:rPr lang="en-US" altLang="ja-JP" sz="2400" dirty="0" smtClean="0">
                <a:latin typeface="Arial" panose="020B0604020202020204" pitchFamily="34" charset="0"/>
              </a:rPr>
              <a:t>weight</a:t>
            </a:r>
            <a:r>
              <a:rPr lang="ja-JP" altLang="en-US" sz="2400" dirty="0" smtClean="0">
                <a:latin typeface="Arial" panose="020B0604020202020204" pitchFamily="34" charset="0"/>
              </a:rPr>
              <a:t>”</a:t>
            </a:r>
            <a:r>
              <a:rPr lang="en-US" altLang="ja-JP" sz="2400" dirty="0" smtClean="0">
                <a:latin typeface="Arial" panose="020B0604020202020204" pitchFamily="34" charset="0"/>
              </a:rPr>
              <a:t> to put                       on certain consumer prices</a:t>
            </a:r>
            <a:endParaRPr lang="en-US" altLang="ja-JP" sz="2000" dirty="0" smtClean="0">
              <a:latin typeface="Arial" panose="020B0604020202020204" pitchFamily="34" charset="0"/>
            </a:endParaRPr>
          </a:p>
          <a:p>
            <a:pPr eaLnBrk="1" hangingPunct="1"/>
            <a:endParaRPr lang="en-US" altLang="en-US" sz="2800" dirty="0" smtClean="0">
              <a:latin typeface="Helvetica Neue"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21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1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457200" y="0"/>
            <a:ext cx="8229600" cy="1527175"/>
          </a:xfrm>
        </p:spPr>
        <p:txBody>
          <a:bodyPr/>
          <a:lstStyle/>
          <a:p>
            <a:r>
              <a:rPr lang="en-US" altLang="en-US" smtClean="0">
                <a:latin typeface="Helvetica Neue" charset="0"/>
              </a:rPr>
              <a:t>Inflation in the United States</a:t>
            </a:r>
          </a:p>
        </p:txBody>
      </p:sp>
      <p:pic>
        <p:nvPicPr>
          <p:cNvPr id="20482" name="Picture 2" descr="FIG08"/>
          <p:cNvPicPr>
            <a:picLocks noChangeAspect="1" noChangeArrowheads="1"/>
          </p:cNvPicPr>
          <p:nvPr/>
        </p:nvPicPr>
        <p:blipFill>
          <a:blip r:embed="rId3"/>
          <a:srcRect t="5529" b="4038"/>
          <a:stretch>
            <a:fillRect/>
          </a:stretch>
        </p:blipFill>
        <p:spPr bwMode="auto">
          <a:xfrm>
            <a:off x="339825" y="1951741"/>
            <a:ext cx="8464350" cy="399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457200" y="0"/>
            <a:ext cx="8229600" cy="1527175"/>
          </a:xfrm>
        </p:spPr>
        <p:txBody>
          <a:bodyPr/>
          <a:lstStyle/>
          <a:p>
            <a:r>
              <a:rPr lang="en-US" altLang="en-US" smtClean="0">
                <a:latin typeface="Arial" panose="020B0604020202020204" pitchFamily="34" charset="0"/>
              </a:rPr>
              <a:t>Economics in </a:t>
            </a:r>
            <a:r>
              <a:rPr lang="en-US" altLang="en-US" i="1" smtClean="0">
                <a:latin typeface="Arial" panose="020B0604020202020204" pitchFamily="34" charset="0"/>
              </a:rPr>
              <a:t>Austin Powers</a:t>
            </a:r>
          </a:p>
        </p:txBody>
      </p:sp>
      <p:sp>
        <p:nvSpPr>
          <p:cNvPr id="22530" name="Content Placeholder 2"/>
          <p:cNvSpPr>
            <a:spLocks noGrp="1"/>
          </p:cNvSpPr>
          <p:nvPr>
            <p:ph idx="1"/>
          </p:nvPr>
        </p:nvSpPr>
        <p:spPr>
          <a:xfrm>
            <a:off x="457200" y="1712913"/>
            <a:ext cx="8229600" cy="4895850"/>
          </a:xfrm>
        </p:spPr>
        <p:txBody>
          <a:bodyPr/>
          <a:lstStyle/>
          <a:p>
            <a:r>
              <a:rPr lang="en-US" altLang="en-US" sz="3200" i="1" dirty="0" smtClean="0">
                <a:latin typeface="Arial" panose="020B0604020202020204" pitchFamily="34" charset="0"/>
              </a:rPr>
              <a:t>Austin Powers </a:t>
            </a:r>
            <a:r>
              <a:rPr lang="en-US" altLang="en-US" sz="3200" dirty="0" smtClean="0">
                <a:latin typeface="Arial" panose="020B0604020202020204" pitchFamily="34" charset="0"/>
              </a:rPr>
              <a:t>(1997)</a:t>
            </a:r>
          </a:p>
          <a:p>
            <a:pPr marL="457200" lvl="1" indent="0">
              <a:buNone/>
            </a:pPr>
            <a:r>
              <a:rPr lang="en-US" altLang="en-US" sz="2800" dirty="0" smtClean="0">
                <a:latin typeface="Arial" panose="020B0604020202020204" pitchFamily="34" charset="0"/>
              </a:rPr>
              <a:t>After being frozen for 30 years, Dr. Evil wants to hold the world hostage but forgets about inflation</a:t>
            </a:r>
          </a:p>
        </p:txBody>
      </p:sp>
      <p:pic>
        <p:nvPicPr>
          <p:cNvPr id="22531" name="Picture 5" descr="I:\DirkTextbookN\Jpegs(All)\Macro Ch19-33\ch08\07_PRINECOMA_CH08.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699272"/>
            <a:ext cx="2884043" cy="287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Tip #305: Inflation in Austin Powers: International Man of Mystery">
            <a:hlinkClick r:id="rId3"/>
          </p:cNvPr>
          <p:cNvPicPr>
            <a:picLocks noChangeAspect="1"/>
          </p:cNvPicPr>
          <p:nvPr/>
        </p:nvPicPr>
        <p:blipFill>
          <a:blip r:embed="rId5"/>
          <a:srcRect l="20306" t="18303" r="22078" b="25455"/>
          <a:stretch>
            <a:fillRect/>
          </a:stretch>
        </p:blipFill>
        <p:spPr bwMode="auto">
          <a:xfrm>
            <a:off x="2192897" y="4400331"/>
            <a:ext cx="1549400" cy="1473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nvPr>
        </p:nvSpPr>
        <p:spPr>
          <a:xfrm>
            <a:off x="457200" y="0"/>
            <a:ext cx="8229600" cy="1527175"/>
          </a:xfrm>
        </p:spPr>
        <p:txBody>
          <a:bodyPr/>
          <a:lstStyle/>
          <a:p>
            <a:r>
              <a:rPr lang="en-US" altLang="en-US" dirty="0" smtClean="0">
                <a:latin typeface="Helvetica Neue" charset="0"/>
              </a:rPr>
              <a:t>Practice What You Know</a:t>
            </a:r>
            <a:r>
              <a:rPr lang="en-US" dirty="0">
                <a:latin typeface="Arial" pitchFamily="-107" charset="0"/>
                <a:cs typeface="Arial" pitchFamily="-107" charset="0"/>
              </a:rPr>
              <a:t>—</a:t>
            </a:r>
            <a:r>
              <a:rPr lang="en-US" altLang="en-US" dirty="0" smtClean="0">
                <a:latin typeface="Helvetica Neue" charset="0"/>
              </a:rPr>
              <a:t>1 </a:t>
            </a:r>
          </a:p>
        </p:txBody>
      </p:sp>
      <p:sp>
        <p:nvSpPr>
          <p:cNvPr id="53251" name="Content Placeholder 2"/>
          <p:cNvSpPr>
            <a:spLocks noGrp="1"/>
          </p:cNvSpPr>
          <p:nvPr>
            <p:ph idx="1"/>
          </p:nvPr>
        </p:nvSpPr>
        <p:spPr>
          <a:xfrm>
            <a:off x="457200" y="1712913"/>
            <a:ext cx="8229600" cy="4895850"/>
          </a:xfrm>
        </p:spPr>
        <p:txBody>
          <a:bodyPr/>
          <a:lstStyle/>
          <a:p>
            <a:r>
              <a:rPr lang="en-US" altLang="en-US" sz="3200" dirty="0" smtClean="0">
                <a:latin typeface="Arial" panose="020B0604020202020204" pitchFamily="34" charset="0"/>
              </a:rPr>
              <a:t>Which of the following spending categories makes up the largest portion of the CPI market basket?</a:t>
            </a:r>
          </a:p>
          <a:p>
            <a:pPr marL="971550" lvl="1" indent="-514350">
              <a:buFont typeface="Calibri" panose="020F0502020204030204" pitchFamily="34" charset="0"/>
              <a:buAutoNum type="alphaUcPeriod"/>
            </a:pPr>
            <a:r>
              <a:rPr lang="en-US" altLang="en-US" sz="2800" dirty="0" smtClean="0">
                <a:latin typeface="Arial" panose="020B0604020202020204" pitchFamily="34" charset="0"/>
              </a:rPr>
              <a:t>Travel (includes paying for gas)</a:t>
            </a:r>
          </a:p>
          <a:p>
            <a:pPr marL="971550" lvl="1" indent="-514350">
              <a:buFont typeface="Calibri" panose="020F0502020204030204" pitchFamily="34" charset="0"/>
              <a:buAutoNum type="alphaUcPeriod"/>
            </a:pPr>
            <a:r>
              <a:rPr lang="en-US" altLang="en-US" sz="2800" dirty="0" smtClean="0">
                <a:latin typeface="Arial" panose="020B0604020202020204" pitchFamily="34" charset="0"/>
              </a:rPr>
              <a:t>Housing</a:t>
            </a:r>
          </a:p>
          <a:p>
            <a:pPr marL="971550" lvl="1" indent="-514350">
              <a:buFont typeface="Calibri" panose="020F0502020204030204" pitchFamily="34" charset="0"/>
              <a:buAutoNum type="alphaUcPeriod"/>
            </a:pPr>
            <a:r>
              <a:rPr lang="en-US" altLang="en-US" sz="2800" dirty="0" smtClean="0">
                <a:latin typeface="Arial" panose="020B0604020202020204" pitchFamily="34" charset="0"/>
              </a:rPr>
              <a:t>Entertainment</a:t>
            </a:r>
          </a:p>
          <a:p>
            <a:pPr marL="971550" lvl="1" indent="-514350">
              <a:buFont typeface="Calibri" panose="020F0502020204030204" pitchFamily="34" charset="0"/>
              <a:buAutoNum type="alphaUcPeriod"/>
            </a:pPr>
            <a:r>
              <a:rPr lang="en-US" altLang="en-US" sz="2800" dirty="0" smtClean="0">
                <a:latin typeface="Arial" panose="020B0604020202020204" pitchFamily="34" charset="0"/>
              </a:rPr>
              <a:t>Food</a:t>
            </a:r>
          </a:p>
        </p:txBody>
      </p:sp>
      <p:sp>
        <p:nvSpPr>
          <p:cNvPr id="4" name="Rectangle 3" descr="Correct answer: B, Housing"/>
          <p:cNvSpPr/>
          <p:nvPr/>
        </p:nvSpPr>
        <p:spPr>
          <a:xfrm>
            <a:off x="914400" y="3766457"/>
            <a:ext cx="2133600" cy="566057"/>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spTree>
    <p:extLst>
      <p:ext uri="{BB962C8B-B14F-4D97-AF65-F5344CB8AC3E}">
        <p14:creationId xmlns:p14="http://schemas.microsoft.com/office/powerpoint/2010/main" val="304244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457200" y="0"/>
            <a:ext cx="8229600" cy="1527175"/>
          </a:xfrm>
        </p:spPr>
        <p:txBody>
          <a:bodyPr/>
          <a:lstStyle/>
          <a:p>
            <a:r>
              <a:rPr lang="en-US" altLang="en-US" smtClean="0">
                <a:latin typeface="Helvetica Neue" charset="0"/>
              </a:rPr>
              <a:t>What Prices Are Included </a:t>
            </a:r>
            <a:br>
              <a:rPr lang="en-US" altLang="en-US" smtClean="0">
                <a:latin typeface="Helvetica Neue" charset="0"/>
              </a:rPr>
            </a:br>
            <a:r>
              <a:rPr lang="en-US" altLang="en-US" smtClean="0">
                <a:latin typeface="Helvetica Neue" charset="0"/>
              </a:rPr>
              <a:t>in the CPI?</a:t>
            </a:r>
          </a:p>
        </p:txBody>
      </p:sp>
      <p:pic>
        <p:nvPicPr>
          <p:cNvPr id="4" name="Picture 3" descr="PRINECOMA2_FIG08.02.jpg"/>
          <p:cNvPicPr>
            <a:picLocks noChangeAspect="1"/>
          </p:cNvPicPr>
          <p:nvPr/>
        </p:nvPicPr>
        <p:blipFill>
          <a:blip r:embed="rId3"/>
          <a:srcRect b="2805"/>
          <a:stretch>
            <a:fillRect/>
          </a:stretch>
        </p:blipFill>
        <p:spPr>
          <a:xfrm>
            <a:off x="1780251" y="1730410"/>
            <a:ext cx="5583499" cy="4984475"/>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Kollman Colors">
      <a:dk1>
        <a:sysClr val="windowText" lastClr="000000"/>
      </a:dk1>
      <a:lt1>
        <a:sysClr val="window" lastClr="FFFFFF"/>
      </a:lt1>
      <a:dk2>
        <a:srgbClr val="1F497D"/>
      </a:dk2>
      <a:lt2>
        <a:srgbClr val="EEECE1"/>
      </a:lt2>
      <a:accent1>
        <a:srgbClr val="4F81BD"/>
      </a:accent1>
      <a:accent2>
        <a:srgbClr val="C0290B"/>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11968</TotalTime>
  <Words>5742</Words>
  <Application>Microsoft Macintosh PowerPoint</Application>
  <PresentationFormat>On-screen Show (4:3)</PresentationFormat>
  <Paragraphs>600</Paragraphs>
  <Slides>39</Slides>
  <Notes>39</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8" baseType="lpstr">
      <vt:lpstr>Calibri</vt:lpstr>
      <vt:lpstr>Helvetica Neue</vt:lpstr>
      <vt:lpstr>Helvetica Neue Medium</vt:lpstr>
      <vt:lpstr>MS PGothic</vt:lpstr>
      <vt:lpstr>ＭＳ Ｐゴシック</vt:lpstr>
      <vt:lpstr>Verdana</vt:lpstr>
      <vt:lpstr>Arial</vt:lpstr>
      <vt:lpstr>Office Theme</vt:lpstr>
      <vt:lpstr>Equation</vt:lpstr>
      <vt:lpstr>The Price Level and Inflation</vt:lpstr>
      <vt:lpstr>Previously</vt:lpstr>
      <vt:lpstr>Big Questions</vt:lpstr>
      <vt:lpstr>Inflation—1 </vt:lpstr>
      <vt:lpstr>Consumer Price Index</vt:lpstr>
      <vt:lpstr>Inflation in the United States</vt:lpstr>
      <vt:lpstr>Economics in Austin Powers</vt:lpstr>
      <vt:lpstr>Practice What You Know—1 </vt:lpstr>
      <vt:lpstr>What Prices Are Included  in the CPI?</vt:lpstr>
      <vt:lpstr>Computing the CPI</vt:lpstr>
      <vt:lpstr>Calculating a Simple Price Index</vt:lpstr>
      <vt:lpstr>Inflation—2 </vt:lpstr>
      <vt:lpstr>CPI and Inflation over the Long Run</vt:lpstr>
      <vt:lpstr>Prices Don’t All Move Together</vt:lpstr>
      <vt:lpstr>Practice What You Know—2 </vt:lpstr>
      <vt:lpstr>Historical Food Prices</vt:lpstr>
      <vt:lpstr>Concerns about CPI Accuracy—1 </vt:lpstr>
      <vt:lpstr>Concerns about CPI Accuracy—2 </vt:lpstr>
      <vt:lpstr>Concerns about CPI Accuracy—3 </vt:lpstr>
      <vt:lpstr>The Costs of Inflation</vt:lpstr>
      <vt:lpstr>Chained CPI versus Traditional CPI</vt:lpstr>
      <vt:lpstr> Pennies, Inflation, and Copper</vt:lpstr>
      <vt:lpstr>Costs of Inflation—1 </vt:lpstr>
      <vt:lpstr>Costs of Inflation—2 </vt:lpstr>
      <vt:lpstr>Practice What You Know—3 </vt:lpstr>
      <vt:lpstr>Practice What You Know—4 </vt:lpstr>
      <vt:lpstr>Costs of Inflation—3 </vt:lpstr>
      <vt:lpstr>Inflation and Long-Term Agreements</vt:lpstr>
      <vt:lpstr>Costs of Inflation—4 </vt:lpstr>
      <vt:lpstr>Practice What You Know—5 </vt:lpstr>
      <vt:lpstr>Costs of Inflation—5 </vt:lpstr>
      <vt:lpstr>Costs of Inflation—6 </vt:lpstr>
      <vt:lpstr>Costs of Inflation—7  </vt:lpstr>
      <vt:lpstr>Costs of Inflation—8</vt:lpstr>
      <vt:lpstr>The Cause of Inflation</vt:lpstr>
      <vt:lpstr>Equation of Exchange—1 </vt:lpstr>
      <vt:lpstr>Equation of Exchange—2 </vt:lpstr>
      <vt:lpstr>Using the CPI to Compare Dollar Values across Time</vt:lpstr>
      <vt:lpstr>Conclusion</vt:lpstr>
    </vt:vector>
  </TitlesOfParts>
  <Company>W.W.Norton &amp; Company</Company>
  <LinksUpToDate>false</LinksUpToDate>
  <SharedDoc>false</SharedDoc>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FEDERALISM</dc:title>
  <dc:creator>Peter Lesser</dc:creator>
  <cp:lastModifiedBy>Victoria Reuter</cp:lastModifiedBy>
  <cp:revision>804</cp:revision>
  <dcterms:created xsi:type="dcterms:W3CDTF">2017-01-31T01:52:33Z</dcterms:created>
  <dcterms:modified xsi:type="dcterms:W3CDTF">2017-03-30T16:41:51Z</dcterms:modified>
</cp:coreProperties>
</file>